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0" r:id="rId3"/>
    <p:sldId id="288" r:id="rId4"/>
    <p:sldId id="290" r:id="rId5"/>
    <p:sldId id="289" r:id="rId6"/>
    <p:sldId id="292" r:id="rId7"/>
    <p:sldId id="281" r:id="rId8"/>
    <p:sldId id="282" r:id="rId9"/>
    <p:sldId id="271" r:id="rId10"/>
    <p:sldId id="274" r:id="rId11"/>
    <p:sldId id="275" r:id="rId12"/>
    <p:sldId id="276" r:id="rId13"/>
    <p:sldId id="286" r:id="rId14"/>
    <p:sldId id="287" r:id="rId15"/>
    <p:sldId id="293" r:id="rId16"/>
    <p:sldId id="265" r:id="rId17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16" userDrawn="1">
          <p15:clr>
            <a:srgbClr val="A4A3A4"/>
          </p15:clr>
        </p15:guide>
        <p15:guide id="3" pos="1248" userDrawn="1">
          <p15:clr>
            <a:srgbClr val="A4A3A4"/>
          </p15:clr>
        </p15:guide>
        <p15:guide id="4" pos="2640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4A97"/>
    <a:srgbClr val="000000"/>
    <a:srgbClr val="E27638"/>
    <a:srgbClr val="3D3C3A"/>
    <a:srgbClr val="3D503A"/>
    <a:srgbClr val="619F48"/>
    <a:srgbClr val="E98956"/>
    <a:srgbClr val="85A5B9"/>
    <a:srgbClr val="BFCD48"/>
    <a:srgbClr val="777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78"/>
      </p:cViewPr>
      <p:guideLst>
        <p:guide pos="216"/>
        <p:guide pos="1248"/>
        <p:guide pos="26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9B205-1881-4CD0-B2A1-EB0A3E4D953E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9815F-E9CE-4EF2-9B0F-99A4E1F28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0889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C2D2A-6C44-475A-93EC-2F5920FE8EE3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37662-A614-4AAF-BF78-887E6D1CA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0092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C67C-64A1-4DE4-A5A9-06C08C572ABB}" type="datetime1">
              <a:rPr lang="ru-RU" smtClean="0"/>
              <a:t>20.07.2022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6FC-54F5-4C86-9227-B1D09D28A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82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F35C-89F1-4A6F-AD10-A7726CCB106A}" type="datetime1">
              <a:rPr lang="ru-RU" smtClean="0"/>
              <a:t>20.07.2022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6FC-54F5-4C86-9227-B1D09D28A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218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906162"/>
            <a:ext cx="5181600" cy="5270801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906162"/>
            <a:ext cx="5181600" cy="527080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D08F-BEDF-4333-B05F-4BA77B69A710}" type="datetime1">
              <a:rPr lang="ru-RU" smtClean="0"/>
              <a:t>20.07.2022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6FC-54F5-4C86-9227-B1D09D28A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6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77A4-5523-4A9B-BD92-BE3234A13031}" type="datetime1">
              <a:rPr lang="ru-RU" smtClean="0"/>
              <a:t>20.07.2022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6FC-54F5-4C86-9227-B1D09D28A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18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AFB-1730-41DA-9B41-2495C7C83868}" type="datetime1">
              <a:rPr lang="ru-RU" smtClean="0"/>
              <a:t>20.07.2022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6FC-54F5-4C86-9227-B1D09D28A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9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91E1-D4C8-4585-B50F-27A889664E34}" type="datetime1">
              <a:rPr lang="ru-RU" smtClean="0"/>
              <a:t>20.07.2022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6FC-54F5-4C86-9227-B1D09D28A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94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1330-D0F3-4016-9569-94E5E0565203}" type="datetime1">
              <a:rPr lang="ru-RU" smtClean="0"/>
              <a:t>20.07.2022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6FC-54F5-4C86-9227-B1D09D28A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50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1CFD-036F-4C40-A63C-610230412529}" type="datetime1">
              <a:rPr lang="ru-RU" smtClean="0"/>
              <a:t>20.07.2022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6FC-54F5-4C86-9227-B1D09D28A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91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914400"/>
            <a:ext cx="105156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FE892-E7B0-4693-845D-D7E2E64CB828}" type="datetime1">
              <a:rPr lang="ru-RU" smtClean="0"/>
              <a:t>20.07.2022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8C6FC-54F5-4C86-9227-B1D09D28A0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03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4925" cy="6890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037" y="275416"/>
            <a:ext cx="1216768" cy="176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926" y="5928832"/>
            <a:ext cx="12200314" cy="954107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Качественная игровая и спортивная среда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от компании-производителя «Красивый город»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C0ED6A-9406-5080-FCCC-8A307D4C5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47"/>
          <a:stretch/>
        </p:blipFill>
        <p:spPr>
          <a:xfrm>
            <a:off x="5934974" y="2316745"/>
            <a:ext cx="6261183" cy="27687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92676" y="2588359"/>
            <a:ext cx="5432962" cy="3539430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ЭФФЕКТИВНЫЕ ПРЕЗЕНТАЦИИ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БЕЗОПАСНОСТЬ ЭКСПЛУАТАЦИИ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СОВРЕМЕННЫЙ ПРОДУКТ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ИМПОРТОЗАМЕЩЕНИЕ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ГАРАНТИИ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20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755" y="340379"/>
            <a:ext cx="10515600" cy="44218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ЭКО-серия на круглых столбах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717" y="773758"/>
            <a:ext cx="4707467" cy="5677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295" y="762545"/>
            <a:ext cx="1811252" cy="12075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560691"/>
            <a:ext cx="1588460" cy="10589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24556" y="605280"/>
            <a:ext cx="2173465" cy="14483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1132" y="2199342"/>
            <a:ext cx="3830918" cy="39349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677" y="605279"/>
            <a:ext cx="2046678" cy="13647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7581" y="2304254"/>
            <a:ext cx="1484027" cy="13527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81132" y="3478521"/>
            <a:ext cx="163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Арт.1401.5</a:t>
            </a:r>
          </a:p>
          <a:p>
            <a:pPr algn="ctr"/>
            <a:r>
              <a:rPr lang="ru-RU" sz="1200" dirty="0"/>
              <a:t>Карусель малая тип-1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1951" y="1856068"/>
            <a:ext cx="136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Арт.3377</a:t>
            </a:r>
          </a:p>
          <a:p>
            <a:pPr algn="ctr"/>
            <a:r>
              <a:rPr lang="ru-RU" sz="1200" dirty="0"/>
              <a:t>Качалка «Пчёлка»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64931" y="1854873"/>
            <a:ext cx="2420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Арт.1482.7</a:t>
            </a:r>
          </a:p>
          <a:p>
            <a:pPr algn="ctr"/>
            <a:r>
              <a:rPr lang="ru-RU" sz="1200" dirty="0"/>
              <a:t>Балансир для четверых на бревне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44411" y="1854873"/>
            <a:ext cx="1656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Арт.1593</a:t>
            </a:r>
          </a:p>
          <a:p>
            <a:pPr algn="ctr"/>
            <a:r>
              <a:rPr lang="ru-RU" sz="1200" dirty="0" err="1"/>
              <a:t>Бизиборд</a:t>
            </a:r>
            <a:r>
              <a:rPr lang="ru-RU" sz="1200" dirty="0"/>
              <a:t> «Пейнтбол»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177" y="3797449"/>
            <a:ext cx="2164105" cy="19660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629270" y="5627541"/>
            <a:ext cx="2171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Арт.3213.5</a:t>
            </a:r>
          </a:p>
          <a:p>
            <a:pPr algn="ctr"/>
            <a:r>
              <a:rPr lang="ru-RU" sz="1200" dirty="0"/>
              <a:t>Игровой комплекс «Эко Слон»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2218" y="3478521"/>
            <a:ext cx="2445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Арт.1267</a:t>
            </a:r>
          </a:p>
          <a:p>
            <a:pPr algn="ctr"/>
            <a:r>
              <a:rPr lang="ru-RU" sz="1200" dirty="0"/>
              <a:t>Песочница из брёвен «Эко жизнь»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95359" y="5622431"/>
            <a:ext cx="2789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Арт.1287.5.10</a:t>
            </a:r>
          </a:p>
          <a:p>
            <a:pPr algn="ctr"/>
            <a:r>
              <a:rPr lang="ru-RU" sz="1200" dirty="0"/>
              <a:t>Игровой дворик «Оазис» с песочницей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574A800-FC3A-4034-C1DF-866B1DB3EEDA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7C10CAF7-A137-44A1-90F4-4EA87043AC5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2171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6457" y="140685"/>
            <a:ext cx="11260015" cy="819354"/>
          </a:xfrm>
        </p:spPr>
        <p:txBody>
          <a:bodyPr>
            <a:normAutofit/>
          </a:bodyPr>
          <a:lstStyle/>
          <a:p>
            <a:pPr marL="112713" indent="-112713"/>
            <a:r>
              <a:rPr lang="ru-RU" sz="2800" b="1" dirty="0">
                <a:solidFill>
                  <a:schemeClr val="tx1"/>
                </a:solidFill>
              </a:rPr>
              <a:t>Небесное дерево – игровые комплексы, где «всё включено»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84223" y="5660953"/>
            <a:ext cx="2102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Арт.1482.5 Качалка-балансир</a:t>
            </a:r>
          </a:p>
          <a:p>
            <a:pPr algn="ctr"/>
            <a:r>
              <a:rPr lang="ru-RU" sz="1200" dirty="0"/>
              <a:t> простой для четверых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68682" y="5676435"/>
            <a:ext cx="133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Арт.1485.5</a:t>
            </a:r>
          </a:p>
          <a:p>
            <a:pPr algn="ctr"/>
            <a:r>
              <a:rPr lang="ru-RU" sz="1200" dirty="0"/>
              <a:t>Качалка «Улитка»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15042" y="5659757"/>
            <a:ext cx="1994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Арт.1191.6</a:t>
            </a:r>
          </a:p>
          <a:p>
            <a:pPr algn="ctr"/>
            <a:r>
              <a:rPr lang="ru-RU" sz="1200" dirty="0"/>
              <a:t>Качели «Гнездо+2 подвеса»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32" y="908828"/>
            <a:ext cx="4792135" cy="5677200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5384776" y="1007423"/>
            <a:ext cx="6647967" cy="3170263"/>
            <a:chOff x="5384776" y="1007423"/>
            <a:chExt cx="6647967" cy="317026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7385" y="1042608"/>
              <a:ext cx="4161771" cy="2774514"/>
            </a:xfrm>
            <a:prstGeom prst="rect">
              <a:avLst/>
            </a:prstGeom>
          </p:spPr>
        </p:pic>
        <p:sp>
          <p:nvSpPr>
            <p:cNvPr id="10" name="Выноска 2 (без границы) 9"/>
            <p:cNvSpPr/>
            <p:nvPr/>
          </p:nvSpPr>
          <p:spPr>
            <a:xfrm flipH="1">
              <a:off x="5623798" y="1023558"/>
              <a:ext cx="1845425" cy="390698"/>
            </a:xfrm>
            <a:prstGeom prst="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18883"/>
                <a:gd name="adj6" fmla="val -31318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3 уровня игр на 6,5 метрах</a:t>
              </a:r>
            </a:p>
          </p:txBody>
        </p:sp>
        <p:sp>
          <p:nvSpPr>
            <p:cNvPr id="23" name="Выноска 2 (без границы) 22"/>
            <p:cNvSpPr/>
            <p:nvPr/>
          </p:nvSpPr>
          <p:spPr>
            <a:xfrm flipH="1">
              <a:off x="5384776" y="2079725"/>
              <a:ext cx="1446753" cy="390698"/>
            </a:xfrm>
            <a:prstGeom prst="callout2">
              <a:avLst>
                <a:gd name="adj1" fmla="val 28502"/>
                <a:gd name="adj2" fmla="val 441"/>
                <a:gd name="adj3" fmla="val 13874"/>
                <a:gd name="adj4" fmla="val -10473"/>
                <a:gd name="adj5" fmla="val 50621"/>
                <a:gd name="adj6" fmla="val -45461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Многоплановые</a:t>
              </a:r>
            </a:p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горки-спуски</a:t>
              </a:r>
            </a:p>
          </p:txBody>
        </p:sp>
        <p:sp>
          <p:nvSpPr>
            <p:cNvPr id="24" name="Выноска 2 (без границы) 23"/>
            <p:cNvSpPr/>
            <p:nvPr/>
          </p:nvSpPr>
          <p:spPr>
            <a:xfrm flipH="1">
              <a:off x="5935720" y="3786988"/>
              <a:ext cx="1978667" cy="390698"/>
            </a:xfrm>
            <a:prstGeom prst="callout2">
              <a:avLst>
                <a:gd name="adj1" fmla="val 28502"/>
                <a:gd name="adj2" fmla="val 441"/>
                <a:gd name="adj3" fmla="val 13874"/>
                <a:gd name="adj4" fmla="val -10473"/>
                <a:gd name="adj5" fmla="val -105408"/>
                <a:gd name="adj6" fmla="val -15728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Головоломки для</a:t>
              </a:r>
            </a:p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Развития моторики и логики</a:t>
              </a:r>
            </a:p>
          </p:txBody>
        </p:sp>
        <p:sp>
          <p:nvSpPr>
            <p:cNvPr id="25" name="Выноска 2 (без границы) 24"/>
            <p:cNvSpPr/>
            <p:nvPr/>
          </p:nvSpPr>
          <p:spPr>
            <a:xfrm>
              <a:off x="9395505" y="3497438"/>
              <a:ext cx="2324318" cy="608295"/>
            </a:xfrm>
            <a:prstGeom prst="callout2">
              <a:avLst>
                <a:gd name="adj1" fmla="val 28502"/>
                <a:gd name="adj2" fmla="val 441"/>
                <a:gd name="adj3" fmla="val 13874"/>
                <a:gd name="adj4" fmla="val -10473"/>
                <a:gd name="adj5" fmla="val -48126"/>
                <a:gd name="adj6" fmla="val -222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Горки из нержавеющей стали, предназначенной для пищевого производства</a:t>
              </a:r>
            </a:p>
          </p:txBody>
        </p:sp>
        <p:sp>
          <p:nvSpPr>
            <p:cNvPr id="26" name="Выноска 2 (без границы) 25"/>
            <p:cNvSpPr/>
            <p:nvPr/>
          </p:nvSpPr>
          <p:spPr>
            <a:xfrm>
              <a:off x="9708425" y="2967837"/>
              <a:ext cx="2324318" cy="425883"/>
            </a:xfrm>
            <a:prstGeom prst="callout2">
              <a:avLst>
                <a:gd name="adj1" fmla="val 28502"/>
                <a:gd name="adj2" fmla="val 441"/>
                <a:gd name="adj3" fmla="val 13874"/>
                <a:gd name="adj4" fmla="val -10473"/>
                <a:gd name="adj5" fmla="val -85255"/>
                <a:gd name="adj6" fmla="val -382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Смотровое окошко</a:t>
              </a:r>
            </a:p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для солнечных зайчиков</a:t>
              </a:r>
            </a:p>
          </p:txBody>
        </p:sp>
        <p:sp>
          <p:nvSpPr>
            <p:cNvPr id="27" name="Выноска 2 (без границы) 26"/>
            <p:cNvSpPr/>
            <p:nvPr/>
          </p:nvSpPr>
          <p:spPr>
            <a:xfrm>
              <a:off x="10701646" y="1653842"/>
              <a:ext cx="1019175" cy="425883"/>
            </a:xfrm>
            <a:prstGeom prst="callout2">
              <a:avLst>
                <a:gd name="adj1" fmla="val 28502"/>
                <a:gd name="adj2" fmla="val 441"/>
                <a:gd name="adj3" fmla="val 27293"/>
                <a:gd name="adj4" fmla="val -19819"/>
                <a:gd name="adj5" fmla="val 33281"/>
                <a:gd name="adj6" fmla="val -5829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Стильный дизайн</a:t>
              </a:r>
            </a:p>
          </p:txBody>
        </p:sp>
        <p:sp>
          <p:nvSpPr>
            <p:cNvPr id="28" name="Выноска 2 (без границы) 27"/>
            <p:cNvSpPr/>
            <p:nvPr/>
          </p:nvSpPr>
          <p:spPr>
            <a:xfrm>
              <a:off x="10451774" y="1007423"/>
              <a:ext cx="1269047" cy="425883"/>
            </a:xfrm>
            <a:prstGeom prst="callout2">
              <a:avLst>
                <a:gd name="adj1" fmla="val 28502"/>
                <a:gd name="adj2" fmla="val 441"/>
                <a:gd name="adj3" fmla="val 27293"/>
                <a:gd name="adj4" fmla="val -19819"/>
                <a:gd name="adj5" fmla="val 62356"/>
                <a:gd name="adj6" fmla="val -32791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Реалистичная</a:t>
              </a:r>
            </a:p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 3</a:t>
              </a:r>
              <a:r>
                <a:rPr lang="en-US" sz="1200" dirty="0">
                  <a:solidFill>
                    <a:schemeClr val="tx1"/>
                  </a:solidFill>
                </a:rPr>
                <a:t>D-</a:t>
              </a:r>
              <a:r>
                <a:rPr lang="ru-RU" sz="1200" dirty="0">
                  <a:solidFill>
                    <a:schemeClr val="tx1"/>
                  </a:solidFill>
                </a:rPr>
                <a:t>печать</a:t>
              </a: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1671" y="4096685"/>
            <a:ext cx="2441072" cy="153625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984" y="4350847"/>
            <a:ext cx="1910168" cy="127372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080" y="4537640"/>
            <a:ext cx="1719683" cy="114619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21F008-DE47-EABF-78DA-F5319C53BF8A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5D5C56C-882E-41D0-950F-4AA709610575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557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8260" y="323550"/>
            <a:ext cx="10515600" cy="44218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Серия Молекула. Нестандартные решения с </a:t>
            </a:r>
            <a:r>
              <a:rPr lang="en-US" sz="2800" b="1" dirty="0">
                <a:solidFill>
                  <a:schemeClr val="tx1"/>
                </a:solidFill>
              </a:rPr>
              <a:t>HDPE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34603" y="3957601"/>
            <a:ext cx="192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Арт.2308.7</a:t>
            </a:r>
          </a:p>
          <a:p>
            <a:pPr algn="ctr"/>
            <a:r>
              <a:rPr lang="ru-RU" sz="1200" dirty="0"/>
              <a:t>ИК «Молекула-5 с тропой»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2801" y="807308"/>
            <a:ext cx="6191250" cy="5687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98" y="772973"/>
            <a:ext cx="1755426" cy="1170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757" y="2415231"/>
            <a:ext cx="2783012" cy="15288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60" y="2321623"/>
            <a:ext cx="2662144" cy="177476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94033" y="5651239"/>
            <a:ext cx="1539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Арт.1292.11</a:t>
            </a:r>
          </a:p>
          <a:p>
            <a:pPr algn="ctr"/>
            <a:r>
              <a:rPr lang="ru-RU" sz="1200" dirty="0"/>
              <a:t>Качалка «Поплавок»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44207" y="1873094"/>
            <a:ext cx="2112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Арт.2310.20</a:t>
            </a:r>
          </a:p>
          <a:p>
            <a:pPr algn="ctr"/>
            <a:r>
              <a:rPr lang="ru-RU" sz="1200" dirty="0"/>
              <a:t>Канатный комплекс «Кратер»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84331" y="813925"/>
            <a:ext cx="1632573" cy="10883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3838" y="4649214"/>
            <a:ext cx="970765" cy="9370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110" y="4516745"/>
            <a:ext cx="1263842" cy="11375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3252" y="4338721"/>
            <a:ext cx="1316408" cy="135780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0553" y="1873093"/>
            <a:ext cx="2590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Арт.2308.5</a:t>
            </a:r>
          </a:p>
          <a:p>
            <a:pPr algn="ctr"/>
            <a:r>
              <a:rPr lang="ru-RU" sz="1200" dirty="0"/>
              <a:t>ИК «Молкеула-5 с горкой на крыше»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6110" y="3957550"/>
            <a:ext cx="2226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Арт.2308.6</a:t>
            </a:r>
          </a:p>
          <a:p>
            <a:pPr algn="ctr"/>
            <a:r>
              <a:rPr lang="ru-RU" sz="1200" dirty="0"/>
              <a:t>ИК «Молекула-3 с лепестками»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0173" y="5654278"/>
            <a:ext cx="1444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Арт.4104</a:t>
            </a:r>
          </a:p>
          <a:p>
            <a:pPr algn="ctr"/>
            <a:r>
              <a:rPr lang="ru-RU" sz="1200" dirty="0"/>
              <a:t>Карусель-балансир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28184" y="5654278"/>
            <a:ext cx="130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Арт.4104.5</a:t>
            </a:r>
          </a:p>
          <a:p>
            <a:pPr algn="ctr"/>
            <a:r>
              <a:rPr lang="ru-RU" sz="1200" dirty="0"/>
              <a:t>Карусель «Весы»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EFFD0F2-AB70-677C-4327-0A3FAB17C08B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31128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96" y="653314"/>
            <a:ext cx="10515600" cy="442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Импортозамещение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FD315-8E10-E7B4-2C14-E89926EF2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63" y="357841"/>
            <a:ext cx="843938" cy="12248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FA8AC9-787A-9CF8-F576-28C69E0DCC69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D6A18E7E-0691-494F-9731-4743486A35C7}" type="slidenum">
              <a:rPr lang="ru-RU" smtClean="0"/>
              <a:t>13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2F097A-CB99-F26F-BF6E-ED78AFA853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382" y="0"/>
            <a:ext cx="6514618" cy="61060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063" y="2175520"/>
            <a:ext cx="6212185" cy="4144750"/>
          </a:xfrm>
        </p:spPr>
        <p:txBody>
          <a:bodyPr>
            <a:noAutofit/>
          </a:bodyPr>
          <a:lstStyle/>
          <a:p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  <a:cs typeface="Calibri" panose="020F0502020204030204" pitchFamily="34" charset="0"/>
              </a:rPr>
              <a:t>В один прекрасный момент мировое сообщество предложило нам использовать только отечественные материалы и комплектующие. 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0000"/>
                </a:solidFill>
                <a:latin typeface="YS Text"/>
                <a:cs typeface="Calibri" panose="020F0502020204030204" pitchFamily="34" charset="0"/>
              </a:rPr>
              <a:t>	      </a:t>
            </a:r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  <a:cs typeface="Calibri" panose="020F0502020204030204" pitchFamily="34" charset="0"/>
              </a:rPr>
              <a:t>Мы сделали это! </a:t>
            </a:r>
          </a:p>
          <a:p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  <a:cs typeface="Calibri" panose="020F0502020204030204" pitchFamily="34" charset="0"/>
              </a:rPr>
              <a:t>Мы отказались от импортного сырья и практически полностью перешли на Российское, при этом производственный процесс не остановился ни на день!</a:t>
            </a:r>
          </a:p>
        </p:txBody>
      </p:sp>
    </p:spTree>
    <p:extLst>
      <p:ext uri="{BB962C8B-B14F-4D97-AF65-F5344CB8AC3E}">
        <p14:creationId xmlns:p14="http://schemas.microsoft.com/office/powerpoint/2010/main" val="3096772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FD315-8E10-E7B4-2C14-E89926EF2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63" y="357841"/>
            <a:ext cx="843938" cy="12248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E17637-E11B-A010-04E4-A90F5D5B23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478" y="0"/>
            <a:ext cx="7064522" cy="62046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063" y="2454952"/>
            <a:ext cx="6212185" cy="4144750"/>
          </a:xfrm>
        </p:spPr>
        <p:txBody>
          <a:bodyPr>
            <a:noAutofit/>
          </a:bodyPr>
          <a:lstStyle/>
          <a:p>
            <a:pPr algn="l"/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</a:rPr>
              <a:t>Многие заказчики замещают нашим продуктом импортный и отмечают, что по эстетике и качеству мы отвечаем самым высоким стандартам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FA8AC9-787A-9CF8-F576-28C69E0DCC69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8CC821B6-A7F3-417B-A324-4A4F2E6BB987}" type="slidenum">
              <a:rPr lang="ru-RU" smtClean="0"/>
              <a:t>14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96" y="653314"/>
            <a:ext cx="10515600" cy="442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Импортозамещение</a:t>
            </a:r>
          </a:p>
        </p:txBody>
      </p:sp>
    </p:spTree>
    <p:extLst>
      <p:ext uri="{BB962C8B-B14F-4D97-AF65-F5344CB8AC3E}">
        <p14:creationId xmlns:p14="http://schemas.microsoft.com/office/powerpoint/2010/main" val="124112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FD315-8E10-E7B4-2C14-E89926EF2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63" y="357841"/>
            <a:ext cx="843938" cy="122481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9954" y="2233860"/>
            <a:ext cx="6212185" cy="414475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200" b="0" i="0" dirty="0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96" y="653314"/>
            <a:ext cx="10515600" cy="442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Гарантии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BCECC1-8AFB-0F29-0F3C-925C4A72E0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2735" y="-9736"/>
            <a:ext cx="5029200" cy="609322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FA8AC9-787A-9CF8-F576-28C69E0DCC69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14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936CE2A-5F91-D993-6A69-966962E14F00}"/>
              </a:ext>
            </a:extLst>
          </p:cNvPr>
          <p:cNvSpPr txBox="1">
            <a:spLocks/>
          </p:cNvSpPr>
          <p:nvPr/>
        </p:nvSpPr>
        <p:spPr>
          <a:xfrm>
            <a:off x="1007032" y="2302872"/>
            <a:ext cx="4666999" cy="676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0000"/>
                </a:solidFill>
              </a:rPr>
              <a:t>Сплошной контроль качества;</a:t>
            </a:r>
          </a:p>
          <a:p>
            <a:r>
              <a:rPr lang="ru-RU" dirty="0">
                <a:solidFill>
                  <a:srgbClr val="000000"/>
                </a:solidFill>
              </a:rPr>
              <a:t>Ответственная эксплуатация;</a:t>
            </a:r>
          </a:p>
          <a:p>
            <a:r>
              <a:rPr lang="ru-RU" dirty="0">
                <a:solidFill>
                  <a:srgbClr val="000000"/>
                </a:solidFill>
              </a:rPr>
              <a:t>Мы всегда на связи уже 15 лет!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53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125" y="4029075"/>
            <a:ext cx="32430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ИГРА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СПОРТ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БЛАГОУСТРОЙСТВО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FFAA78-A437-46AD-468A-68E13FBE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73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7145" y="3065019"/>
            <a:ext cx="3834639" cy="861774"/>
          </a:xfrm>
          <a:prstGeom prst="rect">
            <a:avLst/>
          </a:prstGeom>
          <a:solidFill>
            <a:schemeClr val="bg1">
              <a:lumMod val="50000"/>
              <a:alpha val="5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5000" b="1" dirty="0">
                <a:solidFill>
                  <a:schemeClr val="bg1"/>
                </a:solidFill>
              </a:rPr>
              <a:t>ДО ВСТРЕЧИ!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k-gorod.ru         +7 (</a:t>
            </a:r>
            <a:r>
              <a:rPr lang="ru-RU" sz="3200" dirty="0">
                <a:solidFill>
                  <a:schemeClr val="bg1"/>
                </a:solidFill>
              </a:rPr>
              <a:t>812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  <a:r>
              <a:rPr lang="ru-RU" sz="3200" dirty="0">
                <a:solidFill>
                  <a:schemeClr val="bg1"/>
                </a:solidFill>
              </a:rPr>
              <a:t>648-22-88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dirty="0"/>
              <a:t>	   </a:t>
            </a:r>
            <a:r>
              <a:rPr lang="en-US" sz="3200" dirty="0">
                <a:solidFill>
                  <a:schemeClr val="bg1"/>
                </a:solidFill>
              </a:rPr>
              <a:t>sales@k-gorod.ru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28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96" y="653314"/>
            <a:ext cx="10515600" cy="442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О компании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136" y="2097578"/>
            <a:ext cx="4538985" cy="2944205"/>
          </a:xfrm>
        </p:spPr>
        <p:txBody>
          <a:bodyPr>
            <a:normAutofit/>
          </a:bodyPr>
          <a:lstStyle/>
          <a:p>
            <a:pPr algn="l"/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  <a:cs typeface="Calibri" panose="020F0502020204030204" pitchFamily="34" charset="0"/>
              </a:rPr>
              <a:t>Мы больше 15 лет производим </a:t>
            </a:r>
            <a:r>
              <a:rPr lang="ru-RU" sz="2100" b="0" i="0" dirty="0" err="1">
                <a:solidFill>
                  <a:srgbClr val="000000"/>
                </a:solidFill>
                <a:effectLst/>
                <a:latin typeface="YS Text"/>
                <a:cs typeface="Calibri" panose="020F0502020204030204" pitchFamily="34" charset="0"/>
              </a:rPr>
              <a:t>МАФы</a:t>
            </a:r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  <a:cs typeface="Calibri" panose="020F0502020204030204" pitchFamily="34" charset="0"/>
              </a:rPr>
              <a:t> и благоустраиваем города нашей любимой страны</a:t>
            </a:r>
          </a:p>
          <a:p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  <a:cs typeface="Calibri" panose="020F0502020204030204" pitchFamily="34" charset="0"/>
              </a:rPr>
              <a:t>Обладаем большим накопленным инженерным опытом и экспертизой</a:t>
            </a:r>
          </a:p>
          <a:p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  <a:cs typeface="Calibri" panose="020F0502020204030204" pitchFamily="34" charset="0"/>
              </a:rPr>
              <a:t>Владеем собственными производственными мощностями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146" y="1275554"/>
            <a:ext cx="3112157" cy="1750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714" r="9296"/>
          <a:stretch/>
        </p:blipFill>
        <p:spPr>
          <a:xfrm>
            <a:off x="5857809" y="3095619"/>
            <a:ext cx="3102494" cy="2286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7381" y="3341584"/>
            <a:ext cx="2720805" cy="2040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7382" y="1275554"/>
            <a:ext cx="2720805" cy="20406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FD315-8E10-E7B4-2C14-E89926EF26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63" y="357841"/>
            <a:ext cx="843938" cy="12248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FA8AC9-787A-9CF8-F576-28C69E0DCC69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7B70C8EC-85E4-487B-AF80-643E6E0C70D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448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96" y="653314"/>
            <a:ext cx="10515600" cy="442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Эффективные презентации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032" y="1797714"/>
            <a:ext cx="5583549" cy="414475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endParaRPr lang="ru-RU" sz="21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r>
              <a:rPr lang="ru-RU" sz="2100" b="0" i="0" dirty="0">
                <a:solidFill>
                  <a:srgbClr val="000000"/>
                </a:solidFill>
                <a:effectLst/>
                <a:latin typeface="Calibri  (ОСНОВНОЙ)"/>
              </a:rPr>
              <a:t>П</a:t>
            </a:r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</a:rPr>
              <a:t>одберем и расставим оборудование с учетом зон безопасности</a:t>
            </a:r>
          </a:p>
          <a:p>
            <a:pPr algn="l"/>
            <a:r>
              <a:rPr lang="ru-RU" sz="2100" dirty="0">
                <a:solidFill>
                  <a:srgbClr val="000000"/>
                </a:solidFill>
                <a:latin typeface="YS Text"/>
              </a:rPr>
              <a:t>Сделаем эффектную визуализацию</a:t>
            </a:r>
          </a:p>
          <a:p>
            <a:pPr algn="l"/>
            <a:r>
              <a:rPr lang="ru-RU" sz="2100" dirty="0">
                <a:solidFill>
                  <a:srgbClr val="000000"/>
                </a:solidFill>
                <a:latin typeface="YS Text"/>
              </a:rPr>
              <a:t>Учтем</a:t>
            </a:r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</a:rPr>
              <a:t> городскую среду, возрастные группы</a:t>
            </a:r>
          </a:p>
          <a:p>
            <a:pPr algn="l"/>
            <a:r>
              <a:rPr lang="ru-RU" sz="2100" dirty="0">
                <a:solidFill>
                  <a:srgbClr val="000000"/>
                </a:solidFill>
                <a:latin typeface="YS Text"/>
              </a:rPr>
              <a:t>Сделаем площадку</a:t>
            </a:r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</a:rPr>
              <a:t> </a:t>
            </a:r>
            <a:r>
              <a:rPr lang="ru-RU" sz="2100" dirty="0">
                <a:solidFill>
                  <a:srgbClr val="000000"/>
                </a:solidFill>
                <a:latin typeface="YS Text"/>
              </a:rPr>
              <a:t>инклюзивной</a:t>
            </a:r>
            <a:endParaRPr lang="ru-RU" sz="2100" b="0" i="0" dirty="0">
              <a:solidFill>
                <a:srgbClr val="000000"/>
              </a:solidFill>
              <a:effectLst/>
              <a:latin typeface="YS Text"/>
            </a:endParaRPr>
          </a:p>
          <a:p>
            <a:endParaRPr lang="ru-RU" sz="21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FD315-8E10-E7B4-2C14-E89926EF2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63" y="357841"/>
            <a:ext cx="843938" cy="12248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FA8AC9-787A-9CF8-F576-28C69E0DCC69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C716790-E3E0-4CF6-9BAB-9AB37D74DA84}" type="slidenum">
              <a:rPr lang="ru-RU" smtClean="0"/>
              <a:t>3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73BF74-B0E4-F447-BE12-AEA17D2131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5676" y="798173"/>
            <a:ext cx="4451229" cy="487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97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96" y="653314"/>
            <a:ext cx="10515600" cy="442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Примеры визуализаций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B74B8B-F6C1-AF1C-7378-C5F473C625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317" y="1095497"/>
            <a:ext cx="11515365" cy="542607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FA8AC9-787A-9CF8-F576-28C69E0DCC69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7EE54CA4-E6DF-4844-9AAF-A277B32E11E5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182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96" y="653314"/>
            <a:ext cx="10515600" cy="442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Примеры визуализаций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1C685A-A877-3B77-D23E-AF08A5C845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1064634"/>
            <a:ext cx="11586164" cy="553506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FA8AC9-787A-9CF8-F576-28C69E0DCC69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73DBF75-BEFA-41DE-848F-61EE1997951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738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96" y="653314"/>
            <a:ext cx="10515600" cy="442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Примеры визуализаций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3F93AF-2EEE-D87F-0773-827C67097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1095497"/>
            <a:ext cx="11682000" cy="550420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FA8AC9-787A-9CF8-F576-28C69E0DCC69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1AA9661-5D3F-4989-A807-1A62B9E752CD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869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A46231-AF3C-3BD9-5442-5468BC626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568" y="3093355"/>
            <a:ext cx="2040451" cy="2882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96" y="653314"/>
            <a:ext cx="10515600" cy="442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Безопасность эксплуатации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8942" y="2472325"/>
            <a:ext cx="5144483" cy="350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100" b="0" i="0" dirty="0">
                <a:solidFill>
                  <a:srgbClr val="000000"/>
                </a:solidFill>
                <a:effectLst/>
              </a:rPr>
              <a:t>Вся производимая продукция </a:t>
            </a:r>
            <a:r>
              <a:rPr lang="ru-RU" sz="2100" dirty="0">
                <a:solidFill>
                  <a:srgbClr val="000000"/>
                </a:solidFill>
              </a:rPr>
              <a:t>проходит</a:t>
            </a:r>
            <a:r>
              <a:rPr lang="ru-RU" sz="2100" b="0" i="0" dirty="0">
                <a:solidFill>
                  <a:srgbClr val="000000"/>
                </a:solidFill>
                <a:effectLst/>
              </a:rPr>
              <a:t> не только обязательную, но и добровольную сертификацию в соответствии с техническим регламентом ЕАЭС</a:t>
            </a:r>
          </a:p>
          <a:p>
            <a:endParaRPr lang="ru-RU" sz="2100" dirty="0">
              <a:solidFill>
                <a:srgbClr val="000000"/>
              </a:solidFill>
            </a:endParaRPr>
          </a:p>
          <a:p>
            <a:endParaRPr lang="ru-RU" sz="21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FD315-8E10-E7B4-2C14-E89926EF2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63" y="357841"/>
            <a:ext cx="843938" cy="12248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FA8AC9-787A-9CF8-F576-28C69E0DCC69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EC52C51-E9D3-4F08-96FF-1C0356FBEDB6}" type="slidenum">
              <a:rPr lang="ru-RU" smtClean="0"/>
              <a:t>7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76D854-F149-8E4D-A3A1-069FD6D021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580" y="39144"/>
            <a:ext cx="2040451" cy="28825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C76209-2136-965D-2077-633093318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0300" y="70915"/>
            <a:ext cx="2015573" cy="28508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D57D77-7987-9CE8-0E74-B828F64CC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112" y="3093355"/>
            <a:ext cx="2015167" cy="28508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28F13E-709C-9150-BEC8-50DDB1F29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754" y="1496326"/>
            <a:ext cx="2015573" cy="28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6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96" y="653314"/>
            <a:ext cx="10515600" cy="442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Безопасность. Мероприятия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2776" y="2012769"/>
            <a:ext cx="6876447" cy="414475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endParaRPr lang="ru-RU" sz="21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</a:rPr>
              <a:t>Подобно тому как на Тойоте действуют кружки по качеству, у нас существуют кружки по безопасности</a:t>
            </a:r>
          </a:p>
          <a:p>
            <a:pPr algn="l"/>
            <a:r>
              <a:rPr lang="ru-RU" sz="2100" dirty="0">
                <a:solidFill>
                  <a:srgbClr val="000000"/>
                </a:solidFill>
                <a:latin typeface="YS Text"/>
              </a:rPr>
              <a:t>М</a:t>
            </a:r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</a:rPr>
              <a:t>ы записали цикл обучающих видео роликов по безопасности</a:t>
            </a:r>
          </a:p>
          <a:p>
            <a:pPr algn="l"/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</a:rPr>
              <a:t>Все наши сотрудники </a:t>
            </a:r>
            <a:r>
              <a:rPr lang="ru-RU" sz="2100" dirty="0">
                <a:solidFill>
                  <a:srgbClr val="000000"/>
                </a:solidFill>
                <a:latin typeface="YS Text"/>
              </a:rPr>
              <a:t>и партнеры </a:t>
            </a:r>
            <a:r>
              <a:rPr lang="ru-RU" sz="2100" b="0" i="0" dirty="0">
                <a:solidFill>
                  <a:srgbClr val="000000"/>
                </a:solidFill>
                <a:effectLst/>
                <a:latin typeface="YS Text"/>
              </a:rPr>
              <a:t>регулярно повышают свою квалификацию и аттестуются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FD315-8E10-E7B4-2C14-E89926EF2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63" y="357841"/>
            <a:ext cx="843938" cy="12248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FA8AC9-787A-9CF8-F576-28C69E0DCC69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1AD0E5-2287-4328-937C-5D4AB33EF9A4}" type="slidenum">
              <a:rPr lang="ru-RU" smtClean="0"/>
              <a:t>8</a:t>
            </a:fld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00444EB-31C7-2B32-5E49-2B9F420CD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381" y="4154063"/>
            <a:ext cx="3078900" cy="17318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AD54A5-09F5-02EF-DF89-BC8FE62526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380" y="2260018"/>
            <a:ext cx="3078900" cy="17318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46A0D44-60E6-237A-9739-25F0AE9914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380" y="357841"/>
            <a:ext cx="3078900" cy="17318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E656A4-330B-CB7B-6C42-5632FC5FE5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38" y="937555"/>
            <a:ext cx="604766" cy="6047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6F51C6-8524-44F8-FC96-3EF527430E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38" y="2870149"/>
            <a:ext cx="604766" cy="60476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D1715EB-16E2-D1D1-9372-793C85A442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559" y="4845905"/>
            <a:ext cx="604766" cy="6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6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F9855A6-C7C0-3241-B126-D9BB26B14010}"/>
              </a:ext>
            </a:extLst>
          </p:cNvPr>
          <p:cNvSpPr/>
          <p:nvPr/>
        </p:nvSpPr>
        <p:spPr>
          <a:xfrm>
            <a:off x="0" y="6157519"/>
            <a:ext cx="12192000" cy="442183"/>
          </a:xfrm>
          <a:prstGeom prst="rect">
            <a:avLst/>
          </a:prstGeom>
          <a:solidFill>
            <a:srgbClr val="5C4A97"/>
          </a:solidFill>
          <a:ln>
            <a:solidFill>
              <a:srgbClr val="5C4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EB207BC3-8D6C-4711-B6D9-2D5A8B4C8853}" type="slidenum">
              <a:rPr lang="ru-RU" smtClean="0"/>
              <a:t>9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0623" y="429950"/>
            <a:ext cx="10515600" cy="44218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Современный продукт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924" y="1008203"/>
            <a:ext cx="10515600" cy="1425520"/>
          </a:xfrm>
        </p:spPr>
        <p:txBody>
          <a:bodyPr>
            <a:normAutofit/>
          </a:bodyPr>
          <a:lstStyle/>
          <a:p>
            <a:r>
              <a:rPr lang="ru-RU" sz="2100" dirty="0">
                <a:latin typeface="YS Text"/>
              </a:rPr>
              <a:t>Более 700 единиц изделий</a:t>
            </a:r>
          </a:p>
          <a:p>
            <a:r>
              <a:rPr lang="ru-RU" sz="2100" dirty="0">
                <a:latin typeface="YS Text"/>
              </a:rPr>
              <a:t>Игровое, спортивное оборудование, </a:t>
            </a:r>
            <a:r>
              <a:rPr lang="ru-RU" sz="2100" dirty="0" err="1">
                <a:latin typeface="YS Text"/>
              </a:rPr>
              <a:t>МАФы</a:t>
            </a:r>
            <a:r>
              <a:rPr lang="ru-RU" sz="2100" dirty="0">
                <a:latin typeface="YS Text"/>
              </a:rPr>
              <a:t> для благоустройства</a:t>
            </a:r>
          </a:p>
          <a:p>
            <a:r>
              <a:rPr lang="ru-RU" sz="2100" dirty="0">
                <a:latin typeface="YS Text"/>
              </a:rPr>
              <a:t>Оборудование для маломобильных групп населения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" y="2209072"/>
            <a:ext cx="2321258" cy="15475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859" y="2132872"/>
            <a:ext cx="2425977" cy="16173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8603" y="3795522"/>
            <a:ext cx="176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Серия Хай-тек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9007" y="3802067"/>
            <a:ext cx="127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Молекулы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444" y="2132871"/>
            <a:ext cx="2493977" cy="16626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91292" y="3839188"/>
            <a:ext cx="313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ЭКО-серия на круглых столбах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1980491"/>
            <a:ext cx="2808107" cy="18720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84135" y="3852562"/>
            <a:ext cx="227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Небесные деревья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91" y="4171399"/>
            <a:ext cx="2493034" cy="16620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69694" y="5763627"/>
            <a:ext cx="109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Workout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106061" y="5730435"/>
            <a:ext cx="244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Канатные конструкции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587" y="4280073"/>
            <a:ext cx="1934847" cy="12893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289321" y="5725955"/>
            <a:ext cx="1536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Геопластика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263" y="4237959"/>
            <a:ext cx="2275261" cy="15171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624196" y="5706540"/>
            <a:ext cx="299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Музыкальные инструменты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590" y="4341630"/>
            <a:ext cx="1914628" cy="127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118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475</Words>
  <Application>Microsoft Office PowerPoint</Application>
  <PresentationFormat>Широкоэкранный</PresentationFormat>
  <Paragraphs>118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 (ОСНОВНОЙ)</vt:lpstr>
      <vt:lpstr>Calibri Light</vt:lpstr>
      <vt:lpstr>YS Text</vt:lpstr>
      <vt:lpstr>Тема Office</vt:lpstr>
      <vt:lpstr>Презентация PowerPoint</vt:lpstr>
      <vt:lpstr>О компании</vt:lpstr>
      <vt:lpstr>Эффективные презентации </vt:lpstr>
      <vt:lpstr>Примеры визуализаций</vt:lpstr>
      <vt:lpstr>Примеры визуализаций</vt:lpstr>
      <vt:lpstr>Примеры визуализаций</vt:lpstr>
      <vt:lpstr>Безопасность эксплуатации</vt:lpstr>
      <vt:lpstr>Безопасность. Мероприятия</vt:lpstr>
      <vt:lpstr>Современный продукт</vt:lpstr>
      <vt:lpstr>ЭКО-серия на круглых столбах </vt:lpstr>
      <vt:lpstr>Небесное дерево – игровые комплексы, где «всё включено»</vt:lpstr>
      <vt:lpstr>Серия Молекула. Нестандартные решения с HDPE </vt:lpstr>
      <vt:lpstr>Импортозамещение</vt:lpstr>
      <vt:lpstr>Импортозамещение</vt:lpstr>
      <vt:lpstr>Гарантии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User1</cp:lastModifiedBy>
  <cp:revision>153</cp:revision>
  <cp:lastPrinted>2022-05-31T13:03:15Z</cp:lastPrinted>
  <dcterms:created xsi:type="dcterms:W3CDTF">2022-02-07T13:28:37Z</dcterms:created>
  <dcterms:modified xsi:type="dcterms:W3CDTF">2022-07-20T15:16:51Z</dcterms:modified>
</cp:coreProperties>
</file>