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04" r:id="rId2"/>
    <p:sldId id="350" r:id="rId3"/>
    <p:sldId id="349" r:id="rId4"/>
    <p:sldId id="345" r:id="rId5"/>
    <p:sldId id="344" r:id="rId6"/>
    <p:sldId id="358" r:id="rId7"/>
    <p:sldId id="360" r:id="rId8"/>
    <p:sldId id="359" r:id="rId9"/>
    <p:sldId id="361" r:id="rId10"/>
    <p:sldId id="353" r:id="rId11"/>
    <p:sldId id="355" r:id="rId12"/>
    <p:sldId id="347" r:id="rId13"/>
    <p:sldId id="352" r:id="rId14"/>
    <p:sldId id="351" r:id="rId15"/>
    <p:sldId id="356" r:id="rId16"/>
    <p:sldId id="357" r:id="rId17"/>
  </p:sldIdLst>
  <p:sldSz cx="9144000" cy="5143500" type="screen16x9"/>
  <p:notesSz cx="6797675" cy="9926638"/>
  <p:embeddedFontLs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8B8B"/>
    <a:srgbClr val="C1FEFF"/>
    <a:srgbClr val="A1FDFF"/>
    <a:srgbClr val="FF7575"/>
    <a:srgbClr val="7E90EA"/>
    <a:srgbClr val="FBFDA3"/>
    <a:srgbClr val="FAFAFA"/>
    <a:srgbClr val="DAECF8"/>
    <a:srgbClr val="CFE3BC"/>
    <a:srgbClr val="F5E9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010" autoAdjust="0"/>
    <p:restoredTop sz="94874" autoAdjust="0"/>
  </p:normalViewPr>
  <p:slideViewPr>
    <p:cSldViewPr>
      <p:cViewPr>
        <p:scale>
          <a:sx n="100" d="100"/>
          <a:sy n="100" d="100"/>
        </p:scale>
        <p:origin x="-1326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317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44570-557A-413C-B85E-A7F17ED9EE6F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E4E54-866E-4016-83BD-7671B90A6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2565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AC394-BEA0-41D9-8FB8-1A9BDB22866E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43A39-7B2B-46AF-9420-DD3D574FF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7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43A39-7B2B-46AF-9420-DD3D574FF0C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54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43A39-7B2B-46AF-9420-DD3D574FF0C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54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43A39-7B2B-46AF-9420-DD3D574FF0C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54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099779"/>
            <a:ext cx="6858000" cy="7195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8419"/>
            <a:ext cx="2708920" cy="267507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342862" indent="0" algn="ctr">
              <a:buNone/>
              <a:defRPr sz="1500"/>
            </a:lvl2pPr>
            <a:lvl3pPr marL="685725" indent="0" algn="ctr">
              <a:buNone/>
              <a:defRPr sz="1400"/>
            </a:lvl3pPr>
            <a:lvl4pPr marL="1028587" indent="0" algn="ctr">
              <a:buNone/>
              <a:defRPr sz="1200"/>
            </a:lvl4pPr>
            <a:lvl5pPr marL="1371449" indent="0" algn="ctr">
              <a:buNone/>
              <a:defRPr sz="1200"/>
            </a:lvl5pPr>
            <a:lvl6pPr marL="1714311" indent="0" algn="ctr">
              <a:buNone/>
              <a:defRPr sz="1200"/>
            </a:lvl6pPr>
            <a:lvl7pPr marL="2057173" indent="0" algn="ctr">
              <a:buNone/>
              <a:defRPr sz="1200"/>
            </a:lvl7pPr>
            <a:lvl8pPr marL="2400036" indent="0" algn="ctr">
              <a:buNone/>
              <a:defRPr sz="1200"/>
            </a:lvl8pPr>
            <a:lvl9pPr marL="2742898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339502"/>
            <a:ext cx="936104" cy="3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6256" y="4852858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irce" panose="020B0502020203020203" pitchFamily="34" charset="-52"/>
              </a:defRPr>
            </a:lvl1pPr>
          </a:lstStyle>
          <a:p>
            <a:fld id="{A56BF3FD-A37C-4B8B-B721-EF23721563F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611560" y="987574"/>
            <a:ext cx="5903913" cy="864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342863" indent="0">
              <a:buNone/>
              <a:defRPr sz="1200"/>
            </a:lvl2pPr>
            <a:lvl3pPr marL="685725" indent="0">
              <a:buNone/>
              <a:defRPr sz="1100"/>
            </a:lvl3pPr>
            <a:lvl4pPr marL="1028587" indent="0">
              <a:buNone/>
              <a:defRPr sz="1050"/>
            </a:lvl4pPr>
            <a:lvl5pPr marL="1371449" indent="0">
              <a:buNone/>
              <a:defRPr sz="105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267494"/>
            <a:ext cx="936104" cy="300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7272808" cy="38020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0882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72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6857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4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56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18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80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42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05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67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29" indent="-171431" algn="l" defTabSz="6857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5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7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9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11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73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36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98" algn="l" defTabSz="6857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026" userDrawn="1">
          <p15:clr>
            <a:srgbClr val="F26B43"/>
          </p15:clr>
        </p15:guide>
        <p15:guide id="2" pos="249" userDrawn="1">
          <p15:clr>
            <a:srgbClr val="F26B43"/>
          </p15:clr>
        </p15:guide>
        <p15:guide id="3" pos="5556" userDrawn="1">
          <p15:clr>
            <a:srgbClr val="F26B43"/>
          </p15:clr>
        </p15:guide>
        <p15:guide id="4" orient="horz" pos="4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5.png"/><Relationship Id="rId7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0.png"/><Relationship Id="rId10" Type="http://schemas.openxmlformats.org/officeDocument/2006/relationships/image" Target="../media/image18.emf"/><Relationship Id="rId4" Type="http://schemas.openxmlformats.org/officeDocument/2006/relationships/image" Target="../media/image9.png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png"/><Relationship Id="rId7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11" Type="http://schemas.openxmlformats.org/officeDocument/2006/relationships/image" Target="../media/image25.emf"/><Relationship Id="rId5" Type="http://schemas.openxmlformats.org/officeDocument/2006/relationships/image" Target="../media/image10.png"/><Relationship Id="rId10" Type="http://schemas.openxmlformats.org/officeDocument/2006/relationships/image" Target="../media/image24.emf"/><Relationship Id="rId4" Type="http://schemas.openxmlformats.org/officeDocument/2006/relationships/image" Target="../media/image9.png"/><Relationship Id="rId9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3.emf"/><Relationship Id="rId7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6.emf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предстоит сделать, чтобы выиграть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799156"/>
            <a:ext cx="4241062" cy="1201486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Всероссийский конкурс лучших проектов создания комфортной городской среды в малых городах и исторических поселений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14296"/>
            <a:ext cx="20383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82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799156"/>
            <a:ext cx="4741128" cy="98717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Во Всероссийском конкурсе </a:t>
            </a:r>
            <a:r>
              <a:rPr lang="ru-RU" dirty="0" smtClean="0">
                <a:solidFill>
                  <a:schemeClr val="bg1"/>
                </a:solidFill>
              </a:rPr>
              <a:t>лучших проектов создания комфортной городской среды в малых городах и исторических поселений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6"/>
            <a:ext cx="20383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82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57686" y="214296"/>
            <a:ext cx="442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0"/>
            <a:ext cx="3636226" cy="5143500"/>
          </a:xfrm>
          <a:prstGeom prst="rect">
            <a:avLst/>
          </a:prstGeom>
        </p:spPr>
      </p:pic>
      <p:pic>
        <p:nvPicPr>
          <p:cNvPr id="20" name="Рисунок 19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363622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DOC-20211020-WA0012\Слайд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1" y="0"/>
            <a:ext cx="9167811" cy="5156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8"/>
            <a:ext cx="405447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8"/>
            <a:ext cx="4154487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-20211012-WA0012 (1).jpg"/>
          <p:cNvPicPr>
            <a:picLocks noChangeAspect="1"/>
          </p:cNvPicPr>
          <p:nvPr/>
        </p:nvPicPr>
        <p:blipFill>
          <a:blip r:embed="rId4" cstate="print"/>
          <a:srcRect t="11709" b="11709"/>
          <a:stretch>
            <a:fillRect/>
          </a:stretch>
        </p:blipFill>
        <p:spPr>
          <a:xfrm>
            <a:off x="4571999" y="2571750"/>
            <a:ext cx="4143405" cy="2357454"/>
          </a:xfrm>
          <a:prstGeom prst="rect">
            <a:avLst/>
          </a:prstGeom>
        </p:spPr>
      </p:pic>
      <p:pic>
        <p:nvPicPr>
          <p:cNvPr id="7" name="Picture 2" descr="C:\Users\user\Downloads\IMG-20211013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71750"/>
            <a:ext cx="4071966" cy="2338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бедител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0"/>
            <a:ext cx="3636226" cy="5143500"/>
          </a:xfrm>
          <a:prstGeom prst="rect">
            <a:avLst/>
          </a:prstGeom>
        </p:spPr>
      </p:pic>
      <p:pic>
        <p:nvPicPr>
          <p:cNvPr id="4" name="Рисунок 3" descr="стр из букле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0"/>
            <a:ext cx="363622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407" y="0"/>
            <a:ext cx="727318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538" y="142858"/>
            <a:ext cx="637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«НОВОСОБОРНАЯ ПЛОЩАДЬ НА АЛЛЕЕ ИСКУССТВ»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357436"/>
            <a:ext cx="66865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86050" y="1357304"/>
            <a:ext cx="359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357172"/>
            <a:ext cx="86439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 ПЕРВОНАЧАЛЬНОМ ЭТАПЕ ВАМ ПРЕДСТОИТ ПРОЙТИ ТРИ ПОСЛЕДОВАТЕЛЬНЫХ ШАГА: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ПРОАНАЛИЗИРОВАТЬ ТО, КАК  ГОРОД  РАЗВИВАЕТСЯ  СЕЙЧАС,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вы сможете выделить ключевые вызовы, которые предстоит решить дальше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2.СФОРМУЛИРОВАТЬ САМУ СВЕРХЗАДАЧУ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именно сверхзадача поможет ответить на проявленные вызовы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ВЫБРАТЬ ТЕРРИТОРИЮ ДЛЯ КОНКУРСНОГО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территория должна обладать нужным набором характеристик, чтобы отвечать сверхзадаче.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 итогам первой части вы будете иметь участок для проекта и  задачу-вызов, которую предстоит решить на  этой территорий с  помощью архитектурного проекта.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142858"/>
            <a:ext cx="86439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ШЕСТЬ ШАГОВ ПОДГОТОВКИ ЗАЯВКИ: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ПРЕДПРОЕКТНОЕ  ИССЛЕДОВАНИЕ,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проанализировать проблематику города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2.ВЫБОР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из возможных территорий выбрать наиболее подходящую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ВОВЛЕЧЕНИЕ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провести вовлечение конечных пользователей в процесс подготовки заявки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4.АРХИТЕКТУРА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разработать архитектурный проект для выбранной территории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ЭКОНОМИКА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сформировать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ТЭПы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проекты и рассчитать смету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ФИНАЛЬНЫЕ ДЕЙСТВИЯ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оформить проект и предоставить заявку организаторам.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086600" y="4852988"/>
            <a:ext cx="2057400" cy="273050"/>
          </a:xfrm>
          <a:prstGeom prst="rect">
            <a:avLst/>
          </a:prstGeom>
        </p:spPr>
        <p:txBody>
          <a:bodyPr/>
          <a:lstStyle/>
          <a:p>
            <a:fld id="{A56BF3FD-A37C-4B8B-B721-EF23721563F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5" name="Рисунок 4" descr="начало2 - 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3637692" cy="5143500"/>
          </a:xfrm>
          <a:prstGeom prst="rect">
            <a:avLst/>
          </a:prstGeom>
        </p:spPr>
      </p:pic>
      <p:pic>
        <p:nvPicPr>
          <p:cNvPr id="6" name="Рисунок 5" descr="начало2 - 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0"/>
            <a:ext cx="3636226" cy="5143500"/>
          </a:xfrm>
          <a:prstGeom prst="rect">
            <a:avLst/>
          </a:prstGeom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822825"/>
            <a:ext cx="850112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Основные проблемы конкурсных концепций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799156"/>
            <a:ext cx="4169624" cy="1058610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Всероссийского конкурса </a:t>
            </a:r>
            <a:r>
              <a:rPr lang="ru-RU" dirty="0" smtClean="0">
                <a:solidFill>
                  <a:schemeClr val="bg1"/>
                </a:solidFill>
              </a:rPr>
              <a:t>лучших проектов создания комфортной городской среды в малых городах и исторических поселений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6"/>
            <a:ext cx="20383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82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395536" y="267494"/>
            <a:ext cx="8034116" cy="38020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2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ОБЩИЕ ПРОБЛЕМЫ КОНКУРСНЫХ ЗАЯВОК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1115616" y="835092"/>
            <a:ext cx="3316770" cy="4153316"/>
          </a:xfrm>
          <a:prstGeom prst="rect">
            <a:avLst/>
          </a:prstGeom>
        </p:spPr>
        <p:txBody>
          <a:bodyPr/>
          <a:lstStyle/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Представленных материалов недостаточно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для оценки проекта в целом и/или по отдельным критериям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Оформление материалов не соответствует требованиям, предъявляемым к проектам данного уровня 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Отсутствует/ «не считывается» основная идея проекта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Материалы направлены повторно без учета предыдущих замечаний к проекту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144" t="22267" r="2340" b="30845"/>
          <a:stretch/>
        </p:blipFill>
        <p:spPr>
          <a:xfrm>
            <a:off x="4857752" y="746842"/>
            <a:ext cx="3009517" cy="1824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857502"/>
            <a:ext cx="3093262" cy="1744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1482" y="746841"/>
            <a:ext cx="271650" cy="2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2462" y="2857502"/>
            <a:ext cx="272090" cy="272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0976" y="883825"/>
            <a:ext cx="367195" cy="417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4348" y="2071684"/>
            <a:ext cx="367195" cy="417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4348" y="3143254"/>
            <a:ext cx="373873" cy="373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5786" y="3929072"/>
            <a:ext cx="348081" cy="447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34"/>
            <a:ext cx="194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 МЕСТА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346" y="875355"/>
            <a:ext cx="2767142" cy="1777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9149" y="2909938"/>
            <a:ext cx="2750509" cy="1898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298" y="874529"/>
            <a:ext cx="271650" cy="27165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298" y="2909938"/>
            <a:ext cx="272090" cy="272090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5286380" y="714362"/>
            <a:ext cx="3497560" cy="4320480"/>
          </a:xfrm>
          <a:prstGeom prst="rect">
            <a:avLst/>
          </a:prstGeom>
        </p:spPr>
        <p:txBody>
          <a:bodyPr/>
          <a:lstStyle>
            <a:lvl1pPr marL="0" indent="0" algn="l" defTabSz="68572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5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87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49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42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05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67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29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Проблем</a:t>
            </a:r>
            <a:r>
              <a:rPr lang="ru-RU" dirty="0"/>
              <a:t>ы</a:t>
            </a:r>
            <a:r>
              <a:rPr lang="ru-RU" dirty="0" smtClean="0"/>
              <a:t> и задачи городского развития заменяются проблематикой территории проектирования</a:t>
            </a:r>
          </a:p>
          <a:p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показаны роль и место проекта в программе развития НП</a:t>
            </a:r>
          </a:p>
          <a:p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показаны </a:t>
            </a:r>
            <a:r>
              <a:rPr lang="ru-RU" dirty="0" smtClean="0"/>
              <a:t>изменения </a:t>
            </a:r>
            <a:r>
              <a:rPr lang="ru-RU" dirty="0"/>
              <a:t>НП </a:t>
            </a:r>
            <a:r>
              <a:rPr lang="ru-RU" dirty="0" smtClean="0"/>
              <a:t>на 3-5 </a:t>
            </a:r>
            <a:r>
              <a:rPr lang="ru-RU" dirty="0"/>
              <a:t>лет в случае реализации проекта</a:t>
            </a:r>
          </a:p>
          <a:p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показана роль проекта в реализации стратегических планов развития общественных пространств </a:t>
            </a:r>
            <a:r>
              <a:rPr lang="ru-RU" dirty="0" smtClean="0"/>
              <a:t>НП</a:t>
            </a:r>
            <a:endParaRPr lang="ru-RU" dirty="0"/>
          </a:p>
          <a:p>
            <a:pPr marL="214313" indent="-214313">
              <a:buFontTx/>
              <a:buChar char="-"/>
            </a:pPr>
            <a:endParaRPr lang="ru-RU" dirty="0"/>
          </a:p>
          <a:p>
            <a:r>
              <a:rPr lang="ru-RU" dirty="0" smtClean="0"/>
              <a:t>Выбор места связан только с развитием туризма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6314" y="785800"/>
            <a:ext cx="281396" cy="361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6314" y="1714494"/>
            <a:ext cx="316428" cy="3164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6314" y="2500312"/>
            <a:ext cx="299552" cy="3037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57752" y="3357568"/>
            <a:ext cx="346891" cy="3866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29190" y="4429138"/>
            <a:ext cx="332058" cy="3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6"/>
            <a:ext cx="295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АРХИТЕКТУРА И ПЛАН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0885" y="771550"/>
            <a:ext cx="3155313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750720"/>
            <a:ext cx="3114065" cy="1839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4" y="785800"/>
            <a:ext cx="271650" cy="271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2786064"/>
            <a:ext cx="272090" cy="272090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827584" y="771550"/>
            <a:ext cx="4392488" cy="4495205"/>
          </a:xfrm>
          <a:prstGeom prst="rect">
            <a:avLst/>
          </a:prstGeom>
        </p:spPr>
        <p:txBody>
          <a:bodyPr/>
          <a:lstStyle/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проявлена идентичность в проектных решениях или проявлена формально/«буквально» 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Качество «новых» объектов не способствует формированию узнаваемого облика места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не способствует получению/созданию «открыточных видов»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проекте нет предпосылок к созданию дизайн-кода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Проектом не учитываются интересы всех групп населения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Материалы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топосъемки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соответствуют требованиям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596" y="857238"/>
            <a:ext cx="337523" cy="341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596" y="1785932"/>
            <a:ext cx="361417" cy="351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596" y="2571750"/>
            <a:ext cx="416964" cy="326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596" y="3357568"/>
            <a:ext cx="417231" cy="4172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596" y="4000510"/>
            <a:ext cx="380497" cy="415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034" y="4572014"/>
            <a:ext cx="368571" cy="31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8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ВОВЛЕЧЕНИЕ И ПРОГРАММИРОВАНИЕ. ЭКОНОМИЧЕСКИЕ И СОЦИАЛЬНЫЕ ЭФФЕКТЫ.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500034" y="1142990"/>
            <a:ext cx="3853953" cy="3647989"/>
          </a:xfrm>
          <a:prstGeom prst="rect">
            <a:avLst/>
          </a:prstGeom>
        </p:spPr>
        <p:txBody>
          <a:bodyPr/>
          <a:lstStyle/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определены представители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бизнес-сообщества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Проблемы/функции описаны формально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Культурно-событийная программа описана формально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Непонятны механизмы вовлечения жителей после реализации проекта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Отсутствуют материалы, подтверждающие проведение мероприятий по вовлечению и информированию</a:t>
            </a:r>
          </a:p>
          <a:p>
            <a:pPr marL="171431" marR="0" lvl="0" indent="-171431" algn="l" defTabSz="68572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4714876" y="1071552"/>
            <a:ext cx="4290218" cy="3865284"/>
          </a:xfrm>
          <a:prstGeom prst="rect">
            <a:avLst/>
          </a:prstGeom>
        </p:spPr>
        <p:txBody>
          <a:bodyPr/>
          <a:lstStyle>
            <a:lvl1pPr marL="0" indent="0" algn="l" defTabSz="68572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5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87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49" indent="0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42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05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67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29" indent="-171431" algn="l" defTabSz="68572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Состав элементов/объектов проекта не соответствует составу сметы.</a:t>
            </a:r>
            <a:r>
              <a:rPr lang="ru-RU" dirty="0"/>
              <a:t> Заявленные затраты в смете по объёму не соответствуют проектным предложениям </a:t>
            </a:r>
          </a:p>
          <a:p>
            <a:endParaRPr lang="ru-RU" dirty="0" smtClean="0"/>
          </a:p>
          <a:p>
            <a:r>
              <a:rPr lang="ru-RU" dirty="0" smtClean="0"/>
              <a:t>Отсутствует описание планируемых к размещению объектов</a:t>
            </a:r>
          </a:p>
          <a:p>
            <a:endParaRPr lang="ru-RU" dirty="0" smtClean="0"/>
          </a:p>
          <a:p>
            <a:r>
              <a:rPr lang="ru-RU" dirty="0" smtClean="0"/>
              <a:t>Несоответствие количества коммерческих точек на территории ее емкости </a:t>
            </a:r>
          </a:p>
          <a:p>
            <a:endParaRPr lang="ru-RU" dirty="0" smtClean="0"/>
          </a:p>
          <a:p>
            <a:r>
              <a:rPr lang="ru-RU" dirty="0" smtClean="0"/>
              <a:t>Не учитывается фактор сезонности использования</a:t>
            </a:r>
          </a:p>
          <a:p>
            <a:endParaRPr lang="ru-RU" dirty="0" smtClean="0"/>
          </a:p>
          <a:p>
            <a:r>
              <a:rPr lang="ru-RU" dirty="0" smtClean="0"/>
              <a:t>Не определены функции бизнесов для наполнения коммерческих точек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282" y="1214428"/>
            <a:ext cx="248923" cy="286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282" y="1857370"/>
            <a:ext cx="281396" cy="361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720" y="2500312"/>
            <a:ext cx="228343" cy="406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35" y="3243122"/>
            <a:ext cx="332063" cy="336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467" y="4083918"/>
            <a:ext cx="417231" cy="417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6248" y="1214428"/>
            <a:ext cx="350181" cy="350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6248" y="2000246"/>
            <a:ext cx="361417" cy="351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7686" y="3000378"/>
            <a:ext cx="286895" cy="2784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7686" y="3714758"/>
            <a:ext cx="359810" cy="3543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9124" y="4500576"/>
            <a:ext cx="248923" cy="286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к шаблон НИПИ">
  <a:themeElements>
    <a:clrScheme name="Институт Генплана Москв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ABD6"/>
      </a:accent1>
      <a:accent2>
        <a:srgbClr val="8FCECC"/>
      </a:accent2>
      <a:accent3>
        <a:srgbClr val="E73D24"/>
      </a:accent3>
      <a:accent4>
        <a:srgbClr val="FFC000"/>
      </a:accent4>
      <a:accent5>
        <a:srgbClr val="5B9BD5"/>
      </a:accent5>
      <a:accent6>
        <a:srgbClr val="00B050"/>
      </a:accent6>
      <a:hlink>
        <a:srgbClr val="0563C1"/>
      </a:hlink>
      <a:folHlink>
        <a:srgbClr val="954F72"/>
      </a:folHlink>
    </a:clrScheme>
    <a:fontScheme name="Институт Генплана Москвы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13661</TotalTime>
  <Words>413</Words>
  <Application>Microsoft Office PowerPoint</Application>
  <PresentationFormat>Экран (16:9)</PresentationFormat>
  <Paragraphs>85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Circe Bold</vt:lpstr>
      <vt:lpstr>Circe</vt:lpstr>
      <vt:lpstr>Times New Roman</vt:lpstr>
      <vt:lpstr>Calibri</vt:lpstr>
      <vt:lpstr>как шаблон НИПИ</vt:lpstr>
      <vt:lpstr>Что предстоит сделать, чтобы выиграть</vt:lpstr>
      <vt:lpstr>Слайд 2</vt:lpstr>
      <vt:lpstr>Слайд 3</vt:lpstr>
      <vt:lpstr>Слайд 4</vt:lpstr>
      <vt:lpstr>Основные проблемы конкурсных концепций</vt:lpstr>
      <vt:lpstr>Слайд 6</vt:lpstr>
      <vt:lpstr>Слайд 7</vt:lpstr>
      <vt:lpstr>Слайд 8</vt:lpstr>
      <vt:lpstr>Слайд 9</vt:lpstr>
      <vt:lpstr>Наши достижения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Пожидаев Данил Николаевич</dc:creator>
  <cp:lastModifiedBy>user</cp:lastModifiedBy>
  <cp:revision>526</cp:revision>
  <cp:lastPrinted>2018-02-06T06:24:39Z</cp:lastPrinted>
  <dcterms:created xsi:type="dcterms:W3CDTF">2018-02-05T11:13:57Z</dcterms:created>
  <dcterms:modified xsi:type="dcterms:W3CDTF">2022-10-07T04:41:39Z</dcterms:modified>
</cp:coreProperties>
</file>