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9" r:id="rId1"/>
  </p:sldMasterIdLst>
  <p:notesMasterIdLst>
    <p:notesMasterId r:id="rId12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88163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801AE-9C3E-46B4-A4B1-601B832E8DAE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5C8DA-D1DA-4D91-B26C-1EC6DB68E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820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6AB2-D99B-492A-835B-9EFB7F038230}" type="datetime1">
              <a:rPr lang="en-US" smtClean="0"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7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2383-8418-4037-9CD3-C433E9688284}" type="datetime1">
              <a:rPr lang="en-US" smtClean="0"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31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A4E3-346B-458A-AD8D-61337A121608}" type="datetime1">
              <a:rPr lang="en-US" smtClean="0"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2832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C976-F71F-4047-8C43-54C46B2199AF}" type="datetime1">
              <a:rPr lang="en-US" smtClean="0"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81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8B05-9C2B-45F0-A053-64C2460BE08B}" type="datetime1">
              <a:rPr lang="en-US" smtClean="0"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6467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607B-1CE9-4586-B7D8-F2863B31FA99}" type="datetime1">
              <a:rPr lang="en-US" smtClean="0"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470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D018-45C1-459F-B114-AFB210DEBE6C}" type="datetime1">
              <a:rPr lang="en-US" smtClean="0"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84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16EC-0742-467F-BA29-813FF3A659CF}" type="datetime1">
              <a:rPr lang="en-US" smtClean="0"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80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8DCBD-8E86-4AE6-BC63-1C1B5DDF7F81}" type="datetime1">
              <a:rPr lang="en-US" smtClean="0"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07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AD65-5251-4A5A-AC29-DDB3EA4249A8}" type="datetime1">
              <a:rPr lang="en-US" smtClean="0"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75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CA2B-6B1C-4DF6-8F64-95E7BFB8A785}" type="datetime1">
              <a:rPr lang="en-US" smtClean="0"/>
              <a:t>10/9/2022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13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252A-C0A1-4BE5-8FEB-6732866DBCA6}" type="datetime1">
              <a:rPr lang="en-US" smtClean="0"/>
              <a:t>10/9/2022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5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0A2B-7E12-411A-9FD5-C2C268600BE6}" type="datetime1">
              <a:rPr lang="en-US" smtClean="0"/>
              <a:t>10/9/2022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864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D8AA-9600-49A0-9784-556BBCB806CA}" type="datetime1">
              <a:rPr lang="en-US" smtClean="0"/>
              <a:t>10/9/2022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683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7203-BB75-41BA-A851-4BC953ACA837}" type="datetime1">
              <a:rPr lang="en-US" smtClean="0"/>
              <a:t>10/9/2022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44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4FC9-18B5-46CD-980C-867DA36D9EC0}" type="datetime1">
              <a:rPr lang="en-US" smtClean="0"/>
              <a:t>10/9/2022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88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05E56-E502-4FBE-9ACA-EF20333FE021}" type="datetime1">
              <a:rPr lang="en-US" smtClean="0"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3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.png"/><Relationship Id="rId7" Type="http://schemas.openxmlformats.org/officeDocument/2006/relationships/image" Target="../media/image7.jpg"/><Relationship Id="rId2" Type="http://schemas.openxmlformats.org/officeDocument/2006/relationships/hyperlink" Target="https://pet154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et154.ru/" TargetMode="External"/><Relationship Id="rId3" Type="http://schemas.openxmlformats.org/officeDocument/2006/relationships/image" Target="../media/image4.png"/><Relationship Id="rId7" Type="http://schemas.openxmlformats.org/officeDocument/2006/relationships/hyperlink" Target="mailto:petnsk@mail.r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plitka_polimer@mail.ru" TargetMode="External"/><Relationship Id="rId5" Type="http://schemas.openxmlformats.org/officeDocument/2006/relationships/image" Target="../media/image32.jpg"/><Relationship Id="rId4" Type="http://schemas.openxmlformats.org/officeDocument/2006/relationships/image" Target="../media/image31.jpg"/><Relationship Id="rId9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9002" y="1839646"/>
            <a:ext cx="7766936" cy="1443881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anose="02020603050405020304" pitchFamily="18" charset="0"/>
              </a:rPr>
              <a:t>Презентация для </a:t>
            </a: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anose="02020603050405020304" pitchFamily="18" charset="0"/>
              </a:rPr>
              <a:t>семинара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anose="02020603050405020304" pitchFamily="18" charset="0"/>
              </a:rPr>
              <a:t>«Формирование комфортной городской среды»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anose="02020603050405020304" pitchFamily="18" charset="0"/>
              </a:rPr>
            </a:br>
            <a:endParaRPr lang="ru-RU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105" y="6353457"/>
            <a:ext cx="1716531" cy="4297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6814" y="6168791"/>
            <a:ext cx="2605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Sitka Text" panose="02000505000000020004" pitchFamily="2" charset="0"/>
              </a:rPr>
              <a:t>Новосибирск </a:t>
            </a:r>
            <a:r>
              <a:rPr lang="en-US" dirty="0" smtClean="0">
                <a:latin typeface="Sitka Text" panose="02000505000000020004" pitchFamily="2" charset="0"/>
              </a:rPr>
              <a:t>- </a:t>
            </a:r>
            <a:r>
              <a:rPr lang="ru-RU" dirty="0" smtClean="0">
                <a:latin typeface="Sitka Text" panose="02000505000000020004" pitchFamily="2" charset="0"/>
              </a:rPr>
              <a:t>2022г.</a:t>
            </a:r>
            <a:endParaRPr lang="ru-RU" dirty="0">
              <a:latin typeface="Sitka Text" panose="0200050500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002" y="3667879"/>
            <a:ext cx="2737341" cy="16094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803" y="3770326"/>
            <a:ext cx="3133616" cy="1267187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695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80397" y="2895363"/>
            <a:ext cx="7766936" cy="42972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anose="02020603050405020304" pitchFamily="18" charset="0"/>
              </a:rPr>
              <a:t>Благодарим за внимание!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105" y="6353457"/>
            <a:ext cx="1716531" cy="4297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6814" y="6168791"/>
            <a:ext cx="2605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Sitka Text" panose="02000505000000020004" pitchFamily="2" charset="0"/>
              </a:rPr>
              <a:t>Новосибирск - 2022г.</a:t>
            </a:r>
            <a:endParaRPr lang="ru-RU" dirty="0">
              <a:latin typeface="Sitka Text" panose="02000505000000020004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19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05583" y="185415"/>
            <a:ext cx="7766936" cy="42972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anose="02020603050405020304" pitchFamily="18" charset="0"/>
              </a:rPr>
              <a:t>Компания «ПЛАСТИНДУСТРИЯ»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72611" y="1409277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b="1" u="sng" dirty="0" smtClean="0">
                <a:solidFill>
                  <a:srgbClr val="008000"/>
                </a:solidFill>
                <a:latin typeface="Sitka Text" panose="02000505000000020004" pitchFamily="2" charset="0"/>
                <a:hlinkClick r:id="rId2"/>
              </a:rPr>
              <a:t>ООО </a:t>
            </a:r>
            <a:r>
              <a:rPr lang="ru-RU" sz="1200" b="1" u="sng" dirty="0">
                <a:solidFill>
                  <a:srgbClr val="008000"/>
                </a:solidFill>
                <a:latin typeface="Sitka Text" panose="02000505000000020004" pitchFamily="2" charset="0"/>
                <a:hlinkClick r:id="rId2"/>
              </a:rPr>
              <a:t>«ПЛАСТИНДУСТРИЯ»</a:t>
            </a:r>
            <a:r>
              <a:rPr lang="ru-RU" sz="1200" dirty="0">
                <a:solidFill>
                  <a:srgbClr val="000000"/>
                </a:solidFill>
                <a:latin typeface="Sitka Text" panose="02000505000000020004" pitchFamily="2" charset="0"/>
              </a:rPr>
              <a:t> входит в группу вертикально интегрированных компаний </a:t>
            </a:r>
            <a:r>
              <a:rPr lang="ru-RU" sz="1200" b="1" dirty="0">
                <a:solidFill>
                  <a:srgbClr val="7030A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«</a:t>
            </a:r>
            <a:r>
              <a:rPr lang="ru-RU" sz="1200" b="1" dirty="0" err="1">
                <a:solidFill>
                  <a:srgbClr val="7030A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Тайгер</a:t>
            </a:r>
            <a:r>
              <a:rPr lang="ru-RU" sz="1200" b="1" dirty="0">
                <a:solidFill>
                  <a:srgbClr val="7030A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– Сибирь</a:t>
            </a:r>
            <a:r>
              <a:rPr lang="ru-RU" sz="1200" b="1" dirty="0" smtClean="0">
                <a:solidFill>
                  <a:srgbClr val="7030A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»,</a:t>
            </a:r>
            <a:r>
              <a:rPr lang="en-US" sz="1200" b="1" dirty="0" smtClean="0">
                <a:solidFill>
                  <a:srgbClr val="7030A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которая </a:t>
            </a:r>
            <a:r>
              <a:rPr lang="ru-RU" sz="1200" dirty="0">
                <a:solidFill>
                  <a:srgbClr val="000000"/>
                </a:solidFill>
                <a:latin typeface="Sitka Text" panose="02000505000000020004" pitchFamily="2" charset="0"/>
              </a:rPr>
              <a:t>осуществляет свою деятельность в городах Западной Сибири и является регионально-значимым экологическим предприятием по сбору и переработке различных видов пластика, а также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itka Text" panose="02000505000000020004" pitchFamily="2" charset="0"/>
              </a:rPr>
              <a:t>производству изделий из продуктов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Sitka Text" panose="02000505000000020004" pitchFamily="2" charset="0"/>
              </a:rPr>
              <a:t>переработки.</a:t>
            </a:r>
            <a:endParaRPr lang="en-US" sz="1200" dirty="0" smtClean="0">
              <a:solidFill>
                <a:schemeClr val="accent1">
                  <a:lumMod val="75000"/>
                </a:schemeClr>
              </a:solidFill>
              <a:latin typeface="Sitka Text" panose="02000505000000020004" pitchFamily="2" charset="0"/>
            </a:endParaRPr>
          </a:p>
          <a:p>
            <a:pPr algn="just"/>
            <a:endParaRPr lang="ru-RU" sz="1200" dirty="0">
              <a:solidFill>
                <a:srgbClr val="000000"/>
              </a:solidFill>
              <a:latin typeface="Sitka Text" panose="02000505000000020004" pitchFamily="2" charset="0"/>
            </a:endParaRPr>
          </a:p>
          <a:p>
            <a:pPr algn="just"/>
            <a:r>
              <a:rPr lang="en-US" sz="1200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	</a:t>
            </a:r>
            <a:r>
              <a:rPr lang="ru-RU" sz="1200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Деятельность </a:t>
            </a:r>
            <a:r>
              <a:rPr lang="ru-RU" sz="1200" dirty="0">
                <a:solidFill>
                  <a:srgbClr val="000000"/>
                </a:solidFill>
                <a:latin typeface="Sitka Text" panose="02000505000000020004" pitchFamily="2" charset="0"/>
              </a:rPr>
              <a:t>в данном направлении ведётся с 2012 года. За это время сформированы коллективы численностью более 300 человек. В работе задействовано несколько производственных линий. Установлено 1700 собственных контейнеров для раздельного сбора бытовых отходов. Процесс вывоза и переработки отходов обслуживает 12 единиц техники. Только на вывозе раздельно собранных отходов задействовано 5 специализированных грузовых автомобилей</a:t>
            </a:r>
            <a:r>
              <a:rPr lang="ru-RU" sz="1200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.</a:t>
            </a:r>
            <a:endParaRPr lang="en-US" sz="1200" dirty="0" smtClean="0">
              <a:solidFill>
                <a:srgbClr val="000000"/>
              </a:solidFill>
              <a:latin typeface="Sitka Text" panose="02000505000000020004" pitchFamily="2" charset="0"/>
            </a:endParaRPr>
          </a:p>
          <a:p>
            <a:pPr algn="just"/>
            <a:endParaRPr lang="ru-RU" sz="120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just"/>
            <a:r>
              <a:rPr lang="en-US" sz="12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	</a:t>
            </a:r>
            <a:endParaRPr lang="ru-RU" sz="1200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4" y="1409490"/>
            <a:ext cx="2734057" cy="16099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59" y="3349105"/>
            <a:ext cx="3129152" cy="1143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080" y="4549934"/>
            <a:ext cx="1989697" cy="13190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356" y="4555407"/>
            <a:ext cx="1989696" cy="13190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105" y="6353457"/>
            <a:ext cx="1716531" cy="42972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928" y="4549934"/>
            <a:ext cx="1319095" cy="13190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225" y="4549934"/>
            <a:ext cx="1371600" cy="193998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820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05583" y="185415"/>
            <a:ext cx="7766936" cy="42972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anose="02020603050405020304" pitchFamily="18" charset="0"/>
              </a:rPr>
              <a:t>Производство полимерпесчаной плитки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105" y="6353457"/>
            <a:ext cx="1716531" cy="42972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56212" y="904521"/>
            <a:ext cx="870342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	</a:t>
            </a:r>
            <a:r>
              <a:rPr lang="ru-RU" sz="1200" dirty="0" smtClean="0">
                <a:solidFill>
                  <a:srgbClr val="00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Полимерпесчаный </a:t>
            </a:r>
            <a:r>
              <a:rPr lang="ru-RU" sz="1200" dirty="0">
                <a:solidFill>
                  <a:srgbClr val="00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композит — это искусственно созданный материал, не встречающийся в природе, обладая при этом особыми качествами, не характерными другим материалам. Рецепт получения материала: композит = (наполнитель + полимер (ПВД, ПНД) + пигмент</a:t>
            </a:r>
            <a:r>
              <a:rPr lang="ru-RU" sz="1200" dirty="0" smtClean="0">
                <a:solidFill>
                  <a:srgbClr val="00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ru-RU" sz="1200" dirty="0">
              <a:solidFill>
                <a:srgbClr val="000000"/>
              </a:solidFill>
              <a:latin typeface="Sitka Text" panose="02000505000000020004" pitchFamily="2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00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	Сырьем </a:t>
            </a:r>
            <a:r>
              <a:rPr lang="ru-RU" sz="1200" dirty="0">
                <a:solidFill>
                  <a:srgbClr val="00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для изготовления полимерпесчаного композита являются пластиковые отходы, которых сейчас в большом избытке, и песок, фракции которого не должны иметь размер более 3 мм. Соотношение материалов составляет как правило 73-75% песка, 23-25% полимеров и краситель для придания необходимого цвета конечному изделию и полимеры, составляющие 1-2%. Такой состав и технология производства позволяют получать готовые изделия с уникальными техническими и потребительскими свойствами</a:t>
            </a:r>
            <a:r>
              <a:rPr lang="ru-RU" sz="1200" dirty="0" smtClean="0">
                <a:solidFill>
                  <a:srgbClr val="00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200" dirty="0">
              <a:solidFill>
                <a:srgbClr val="000000"/>
              </a:solidFill>
              <a:latin typeface="Sitka Text" panose="02000505000000020004" pitchFamily="2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00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	Материал </a:t>
            </a:r>
            <a:r>
              <a:rPr lang="ru-RU" sz="1200" dirty="0">
                <a:solidFill>
                  <a:srgbClr val="00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получается в результате равномерного смешения основных компонентов при соблюдении заданного температурного режима, в результате чего происходит обволакивание полимером каждой частицы наполнителя.</a:t>
            </a:r>
            <a:endParaRPr lang="ru-RU" sz="1200" b="0" i="0" dirty="0">
              <a:solidFill>
                <a:srgbClr val="000000"/>
              </a:solidFill>
              <a:effectLst/>
              <a:latin typeface="Sitka Text" panose="02000505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299" y="3428289"/>
            <a:ext cx="6597252" cy="3429711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043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05583" y="185415"/>
            <a:ext cx="7766936" cy="429727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anose="02020603050405020304" pitchFamily="18" charset="0"/>
              </a:rPr>
              <a:t>Преимущества полимерпесчаной плитки в сравнении с бетонными образцами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105" y="6353457"/>
            <a:ext cx="1716531" cy="42972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56212" y="904521"/>
            <a:ext cx="870342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	</a:t>
            </a:r>
            <a:r>
              <a:rPr lang="ru-RU" sz="1200" b="1" dirty="0">
                <a:solidFill>
                  <a:srgbClr val="C00000"/>
                </a:solidFill>
                <a:latin typeface="Sitka Text" panose="02000505000000020004" pitchFamily="2" charset="0"/>
              </a:rPr>
              <a:t>Ударопрочность</a:t>
            </a:r>
            <a:r>
              <a:rPr lang="ru-RU" sz="1200" dirty="0">
                <a:latin typeface="Sitka Text" panose="02000505000000020004" pitchFamily="2" charset="0"/>
              </a:rPr>
              <a:t>. Тротуарная полимерпесчаная плитка долговечна и прочна. В отличие от бетонной, которую зимой из-за хрупкости можно расколоть, полимерпесчаную расколоть практически невозможно. Полимерную плитку не получается нарочно расколоть даже кувалдой. Её прочность составляет 250 кг/см²</a:t>
            </a:r>
            <a:r>
              <a:rPr lang="ru-RU" sz="1200" dirty="0" smtClean="0">
                <a:latin typeface="Sitka Text" panose="02000505000000020004" pitchFamily="2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200" dirty="0">
              <a:latin typeface="Sitka Text" panose="02000505000000020004" pitchFamily="2" charset="0"/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Sitka Text" panose="02000505000000020004" pitchFamily="2" charset="0"/>
              </a:rPr>
              <a:t>      </a:t>
            </a:r>
            <a:r>
              <a:rPr lang="ru-RU" sz="1200" b="1" dirty="0" smtClean="0">
                <a:solidFill>
                  <a:srgbClr val="C00000"/>
                </a:solidFill>
                <a:latin typeface="Sitka Text" panose="02000505000000020004" pitchFamily="2" charset="0"/>
              </a:rPr>
              <a:t>Высокая </a:t>
            </a:r>
            <a:r>
              <a:rPr lang="ru-RU" sz="1200" b="1" dirty="0">
                <a:solidFill>
                  <a:srgbClr val="C00000"/>
                </a:solidFill>
                <a:latin typeface="Sitka Text" panose="02000505000000020004" pitchFamily="2" charset="0"/>
              </a:rPr>
              <a:t>теплоустойчивость</a:t>
            </a:r>
            <a:r>
              <a:rPr lang="ru-RU" sz="1200" dirty="0">
                <a:latin typeface="Sitka Text" panose="02000505000000020004" pitchFamily="2" charset="0"/>
              </a:rPr>
              <a:t> не даёт удерживаться на поверхности льду и снегу. Поверхность обеспечивает хорошее сцепление с обувью, которая не скользит по её поверхности</a:t>
            </a:r>
            <a:r>
              <a:rPr lang="ru-RU" sz="1200" dirty="0" smtClean="0">
                <a:latin typeface="Sitka Text" panose="02000505000000020004" pitchFamily="2" charset="0"/>
              </a:rPr>
              <a:t>.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1200" dirty="0">
              <a:latin typeface="Sitka Text" panose="02000505000000020004" pitchFamily="2" charset="0"/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Sitka Text" panose="02000505000000020004" pitchFamily="2" charset="0"/>
              </a:rPr>
              <a:t>	</a:t>
            </a:r>
            <a:r>
              <a:rPr lang="ru-RU" sz="1200" b="1" dirty="0" smtClean="0">
                <a:solidFill>
                  <a:srgbClr val="C00000"/>
                </a:solidFill>
                <a:latin typeface="Sitka Text" panose="02000505000000020004" pitchFamily="2" charset="0"/>
              </a:rPr>
              <a:t>Износостойкость</a:t>
            </a:r>
            <a:r>
              <a:rPr lang="ru-RU" sz="1200" b="1" dirty="0">
                <a:solidFill>
                  <a:srgbClr val="C00000"/>
                </a:solidFill>
                <a:latin typeface="Sitka Text" panose="02000505000000020004" pitchFamily="2" charset="0"/>
              </a:rPr>
              <a:t>.</a:t>
            </a:r>
            <a:r>
              <a:rPr lang="ru-RU" sz="1200" dirty="0">
                <a:latin typeface="Sitka Text" panose="02000505000000020004" pitchFamily="2" charset="0"/>
              </a:rPr>
              <a:t> Полимер спаивает песок настолько плотно, что материал поддаётся только разве что спецобработке (болгарка, перфоратор, фреза). Цементная плитка со временем истирается и образует пыль из-за малого сравнительного сцепления частиц</a:t>
            </a:r>
            <a:r>
              <a:rPr lang="ru-RU" sz="1200" dirty="0" smtClean="0">
                <a:latin typeface="Sitka Text" panose="02000505000000020004" pitchFamily="2" charset="0"/>
              </a:rPr>
              <a:t>.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1200" dirty="0">
              <a:latin typeface="Sitka Text" panose="02000505000000020004" pitchFamily="2" charset="0"/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Sitka Text" panose="02000505000000020004" pitchFamily="2" charset="0"/>
              </a:rPr>
              <a:t>	</a:t>
            </a:r>
            <a:r>
              <a:rPr lang="ru-RU" sz="1200" b="1" dirty="0" smtClean="0">
                <a:solidFill>
                  <a:srgbClr val="C00000"/>
                </a:solidFill>
                <a:latin typeface="Sitka Text" panose="02000505000000020004" pitchFamily="2" charset="0"/>
              </a:rPr>
              <a:t>Экологическая </a:t>
            </a:r>
            <a:r>
              <a:rPr lang="ru-RU" sz="1200" b="1" dirty="0">
                <a:solidFill>
                  <a:srgbClr val="C00000"/>
                </a:solidFill>
                <a:latin typeface="Sitka Text" panose="02000505000000020004" pitchFamily="2" charset="0"/>
              </a:rPr>
              <a:t>безопасность.</a:t>
            </a:r>
            <a:r>
              <a:rPr lang="ru-RU" sz="1200" dirty="0">
                <a:latin typeface="Sitka Text" panose="02000505000000020004" pitchFamily="2" charset="0"/>
              </a:rPr>
              <a:t> Полимер для вступления в реакцию (с атмосферным кислородом) нужно разогреть до 120 °С, что невозможно без спецоборудования</a:t>
            </a:r>
            <a:r>
              <a:rPr lang="ru-RU" sz="1200" dirty="0" smtClean="0">
                <a:latin typeface="Sitka Text" panose="02000505000000020004" pitchFamily="2" charset="0"/>
              </a:rPr>
              <a:t>.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1200" dirty="0">
              <a:latin typeface="Sitka Text" panose="02000505000000020004" pitchFamily="2" charset="0"/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Sitka Text" panose="02000505000000020004" pitchFamily="2" charset="0"/>
              </a:rPr>
              <a:t>	</a:t>
            </a:r>
            <a:r>
              <a:rPr lang="ru-RU" sz="1200" b="1" dirty="0" smtClean="0">
                <a:solidFill>
                  <a:srgbClr val="C00000"/>
                </a:solidFill>
                <a:latin typeface="Sitka Text" panose="02000505000000020004" pitchFamily="2" charset="0"/>
              </a:rPr>
              <a:t>Экономия </a:t>
            </a:r>
            <a:r>
              <a:rPr lang="ru-RU" sz="1200" b="1" dirty="0">
                <a:solidFill>
                  <a:srgbClr val="C00000"/>
                </a:solidFill>
                <a:latin typeface="Sitka Text" panose="02000505000000020004" pitchFamily="2" charset="0"/>
              </a:rPr>
              <a:t>природных ресурсов. </a:t>
            </a:r>
            <a:r>
              <a:rPr lang="ru-RU" sz="1200" dirty="0">
                <a:latin typeface="Sitka Text" panose="02000505000000020004" pitchFamily="2" charset="0"/>
              </a:rPr>
              <a:t>Производство цемента — это заводы, карьеры, выбросы. Добыча щебня — изъятие недр, грохочение, транспортировка. Для асфальта нужны нефтепродукты, при этом происходят мощные выбросы токсичного газа в момент укладки. Сырьё для полимерной тротуарной плитки — песок, пластиковые отходы (бутылки, пакеты) и краситель. Попутно происходит утилизация отходов</a:t>
            </a:r>
            <a:r>
              <a:rPr lang="ru-RU" sz="1200" dirty="0" smtClean="0">
                <a:latin typeface="Sitka Text" panose="02000505000000020004" pitchFamily="2" charset="0"/>
              </a:rPr>
              <a:t>.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1200" dirty="0">
              <a:latin typeface="Sitka Text" panose="02000505000000020004" pitchFamily="2" charset="0"/>
            </a:endParaRPr>
          </a:p>
          <a:p>
            <a:pPr algn="just"/>
            <a:r>
              <a:rPr lang="ru-RU" dirty="0" smtClean="0"/>
              <a:t>	</a:t>
            </a:r>
            <a:r>
              <a:rPr lang="ru-RU" sz="1200" dirty="0">
                <a:latin typeface="Sitka Text" panose="02000505000000020004" pitchFamily="2" charset="0"/>
              </a:rPr>
              <a:t>Из преимуществ бетонных образцов можно выделить только бюджетность. Разница в стоимости обосновано более простой технологией производства. Однако по всем остальным критериям включая широкую цветовую гамму и многообразие форм с фактурами, долговечность (в пределах 50 лет) укладка полимерпесчаной плитки оказывается более практичным решением. 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283" y="5614551"/>
            <a:ext cx="1007841" cy="946590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44" y="5316941"/>
            <a:ext cx="1466243" cy="14662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164" y="5614551"/>
            <a:ext cx="1062427" cy="946591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95" y="5632889"/>
            <a:ext cx="1025428" cy="1025428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sp>
        <p:nvSpPr>
          <p:cNvPr id="10" name="Прямоугольник 9"/>
          <p:cNvSpPr/>
          <p:nvPr/>
        </p:nvSpPr>
        <p:spPr>
          <a:xfrm>
            <a:off x="4625526" y="5782845"/>
            <a:ext cx="10078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/>
                <a:solidFill>
                  <a:srgbClr val="0070C0"/>
                </a:solidFill>
                <a:effectLst/>
              </a:rPr>
              <a:t>VS</a:t>
            </a:r>
            <a:endParaRPr lang="ru-RU" sz="3200" b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224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05583" y="185415"/>
            <a:ext cx="7766936" cy="42972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anose="02020603050405020304" pitchFamily="18" charset="0"/>
              </a:rPr>
              <a:t> Применение полимерпесчаной плитки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105" y="6353457"/>
            <a:ext cx="1716531" cy="42972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97528" y="969465"/>
            <a:ext cx="532845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Sitka Text" panose="02000505000000020004" pitchFamily="2" charset="0"/>
              </a:rPr>
              <a:t>Для придомовых пространств, площадок перед бассейнами</a:t>
            </a:r>
            <a:r>
              <a:rPr lang="ru-RU" sz="1200" dirty="0" smtClean="0">
                <a:latin typeface="Sitka Text" panose="02000505000000020004" pitchFamily="2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dirty="0" smtClean="0">
              <a:latin typeface="Sitka Text" panose="02000505000000020004" pitchFamily="2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dirty="0" smtClean="0">
              <a:latin typeface="Sitka Text" panose="02000505000000020004" pitchFamily="2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dirty="0" smtClean="0">
              <a:latin typeface="Sitka Text" panose="02000505000000020004" pitchFamily="2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dirty="0" smtClean="0">
              <a:latin typeface="Sitka Text" panose="02000505000000020004" pitchFamily="2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dirty="0">
              <a:latin typeface="Sitka Text" panose="02000505000000020004" pitchFamily="2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Sitka Text" panose="02000505000000020004" pitchFamily="2" charset="0"/>
              </a:rPr>
              <a:t>Для отделки цоколя, ступенек и прочих элементов </a:t>
            </a:r>
            <a:r>
              <a:rPr lang="ru-RU" sz="1200" dirty="0" smtClean="0">
                <a:latin typeface="Sitka Text" panose="02000505000000020004" pitchFamily="2" charset="0"/>
              </a:rPr>
              <a:t>дома.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dirty="0" smtClean="0">
              <a:latin typeface="Sitka Text" panose="02000505000000020004" pitchFamily="2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dirty="0" smtClean="0">
              <a:latin typeface="Sitka Text" panose="02000505000000020004" pitchFamily="2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dirty="0" smtClean="0">
              <a:latin typeface="Sitka Text" panose="02000505000000020004" pitchFamily="2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dirty="0" smtClean="0">
              <a:latin typeface="Sitka Text" panose="02000505000000020004" pitchFamily="2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dirty="0">
              <a:latin typeface="Sitka Text" panose="02000505000000020004" pitchFamily="2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Sitka Text" panose="02000505000000020004" pitchFamily="2" charset="0"/>
              </a:rPr>
              <a:t>Для выполнения ландшафтных дизайнерских работ, композиций с геометрическими и растительными орнаментами на садовых площадках</a:t>
            </a:r>
            <a:r>
              <a:rPr lang="ru-RU" sz="1200" dirty="0" smtClean="0">
                <a:latin typeface="Sitka Text" panose="02000505000000020004" pitchFamily="2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dirty="0" smtClean="0">
              <a:latin typeface="Sitka Text" panose="02000505000000020004" pitchFamily="2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dirty="0" smtClean="0">
              <a:latin typeface="Sitka Text" panose="02000505000000020004" pitchFamily="2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dirty="0" smtClean="0">
              <a:latin typeface="Sitka Text" panose="02000505000000020004" pitchFamily="2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dirty="0" smtClean="0">
              <a:latin typeface="Sitka Text" panose="02000505000000020004" pitchFamily="2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dirty="0">
              <a:latin typeface="Sitka Text" panose="02000505000000020004" pitchFamily="2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Sitka Text" panose="02000505000000020004" pitchFamily="2" charset="0"/>
              </a:rPr>
              <a:t>Для отделки площадок на автомойках, заправочных станциях, станциях техобслуживания</a:t>
            </a:r>
            <a:r>
              <a:rPr lang="ru-RU" sz="1200" dirty="0" smtClean="0">
                <a:latin typeface="Sitka Text" panose="02000505000000020004" pitchFamily="2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dirty="0" smtClean="0">
              <a:latin typeface="Sitka Text" panose="02000505000000020004" pitchFamily="2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dirty="0" smtClean="0">
              <a:latin typeface="Sitka Text" panose="02000505000000020004" pitchFamily="2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dirty="0" smtClean="0">
              <a:latin typeface="Sitka Text" panose="02000505000000020004" pitchFamily="2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dirty="0" smtClean="0">
              <a:latin typeface="Sitka Text" panose="02000505000000020004" pitchFamily="2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dirty="0">
              <a:latin typeface="Sitka Text" panose="02000505000000020004" pitchFamily="2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Sitka Text" panose="02000505000000020004" pitchFamily="2" charset="0"/>
              </a:rPr>
              <a:t>Для покрытия территорий рядом с торговыми комплексами, игровых площадок, парковых </a:t>
            </a:r>
            <a:r>
              <a:rPr lang="ru-RU" sz="1200" dirty="0" smtClean="0">
                <a:latin typeface="Sitka Text" panose="02000505000000020004" pitchFamily="2" charset="0"/>
              </a:rPr>
              <a:t>зон.</a:t>
            </a:r>
            <a:endParaRPr lang="ru-RU" sz="1200" dirty="0">
              <a:latin typeface="Sitka Text" panose="02000505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16500" y="787944"/>
            <a:ext cx="1575045" cy="8229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501" y="1783707"/>
            <a:ext cx="1575045" cy="10395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500" y="3059083"/>
            <a:ext cx="1575045" cy="10307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875" y="4325708"/>
            <a:ext cx="1591670" cy="8953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875" y="5592332"/>
            <a:ext cx="1591670" cy="941471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943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05583" y="185415"/>
            <a:ext cx="7766936" cy="42972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anose="02020603050405020304" pitchFamily="18" charset="0"/>
              </a:rPr>
              <a:t> Компания «ПЛАСТИНДУСТРИЯ»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anose="02020603050405020304" pitchFamily="18" charset="0"/>
              </a:rPr>
              <a:t>сегодня:</a:t>
            </a:r>
            <a:endParaRPr lang="ru-RU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105" y="6353457"/>
            <a:ext cx="1716531" cy="429727"/>
          </a:xfrm>
          <a:prstGeom prst="rect">
            <a:avLst/>
          </a:prstGeom>
        </p:spPr>
      </p:pic>
      <p:sp>
        <p:nvSpPr>
          <p:cNvPr id="5" name="Плюс 4"/>
          <p:cNvSpPr/>
          <p:nvPr/>
        </p:nvSpPr>
        <p:spPr>
          <a:xfrm>
            <a:off x="2431633" y="2940585"/>
            <a:ext cx="381312" cy="376221"/>
          </a:xfrm>
          <a:prstGeom prst="mathPlus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167800" y="3457534"/>
            <a:ext cx="2534608" cy="1723023"/>
            <a:chOff x="1438876" y="4203952"/>
            <a:chExt cx="2750739" cy="193084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8876" y="4203952"/>
              <a:ext cx="2743205" cy="1924816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3900226" y="5993476"/>
              <a:ext cx="289389" cy="1413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8" name="Штриховая стрелка вправо 7"/>
          <p:cNvSpPr/>
          <p:nvPr/>
        </p:nvSpPr>
        <p:spPr>
          <a:xfrm>
            <a:off x="3813385" y="2940585"/>
            <a:ext cx="606829" cy="339095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053" y="3297915"/>
            <a:ext cx="2351122" cy="12343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273" y="2297827"/>
            <a:ext cx="1945178" cy="347822"/>
          </a:xfrm>
          <a:prstGeom prst="rect">
            <a:avLst/>
          </a:prstGeom>
        </p:spPr>
      </p:pic>
      <p:sp>
        <p:nvSpPr>
          <p:cNvPr id="12" name="Плюс 11"/>
          <p:cNvSpPr/>
          <p:nvPr/>
        </p:nvSpPr>
        <p:spPr>
          <a:xfrm>
            <a:off x="4948672" y="2887823"/>
            <a:ext cx="391884" cy="391857"/>
          </a:xfrm>
          <a:prstGeom prst="mathPlus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 10"/>
          <p:cNvSpPr/>
          <p:nvPr/>
        </p:nvSpPr>
        <p:spPr>
          <a:xfrm>
            <a:off x="6742221" y="2972692"/>
            <a:ext cx="490451" cy="274880"/>
          </a:xfrm>
          <a:prstGeom prst="mathEqual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39871" y="3489623"/>
            <a:ext cx="19119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Sitka Text" panose="02000505000000020004" pitchFamily="2" charset="0"/>
              </a:rPr>
              <a:t>Тюмень, Сургут, Омск, Новосибирск, Новокузнецк, </a:t>
            </a:r>
            <a:r>
              <a:rPr lang="ru-RU" sz="1200" dirty="0" smtClean="0">
                <a:latin typeface="Sitka Text" panose="02000505000000020004" pitchFamily="2" charset="0"/>
              </a:rPr>
              <a:t>Красноярск = </a:t>
            </a:r>
            <a:r>
              <a:rPr lang="ru-RU" sz="1600" b="1" dirty="0" smtClean="0">
                <a:solidFill>
                  <a:srgbClr val="C00000"/>
                </a:solidFill>
                <a:latin typeface="Sitka Text" panose="02000505000000020004" pitchFamily="2" charset="0"/>
              </a:rPr>
              <a:t>12</a:t>
            </a:r>
            <a:r>
              <a:rPr lang="ru-RU" sz="1200" dirty="0" smtClean="0">
                <a:latin typeface="Sitka Text" panose="02000505000000020004" pitchFamily="2" charset="0"/>
              </a:rPr>
              <a:t> сетевых торговых точек</a:t>
            </a:r>
            <a:endParaRPr lang="ru-RU" sz="1200" dirty="0">
              <a:latin typeface="Sitka Text" panose="02000505000000020004" pitchFamily="2" charset="0"/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7971905" y="2412002"/>
            <a:ext cx="1986742" cy="1586419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Sitka Text" panose="02000505000000020004" pitchFamily="2" charset="0"/>
              </a:rPr>
              <a:t> Свыше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130</a:t>
            </a:r>
            <a:r>
              <a:rPr lang="ru-RU" sz="1600" dirty="0">
                <a:solidFill>
                  <a:schemeClr val="tx1"/>
                </a:solidFill>
                <a:latin typeface="Sitka Text" panose="02000505000000020004" pitchFamily="2" charset="0"/>
              </a:rPr>
              <a:t> тысяч единиц ПП изделий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0451" y="5494713"/>
            <a:ext cx="8653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Sitka Text" panose="02000505000000020004" pitchFamily="2" charset="0"/>
              </a:rPr>
              <a:t>	В </a:t>
            </a:r>
            <a:r>
              <a:rPr lang="ru-RU" sz="1200" dirty="0">
                <a:latin typeface="Sitka Text" panose="02000505000000020004" pitchFamily="2" charset="0"/>
              </a:rPr>
              <a:t>начале 2022г. ООО «ПЛАСТИНДУСТРИЯ» </a:t>
            </a:r>
            <a:r>
              <a:rPr lang="ru-RU" sz="1200" dirty="0" smtClean="0">
                <a:latin typeface="Sitka Text" panose="02000505000000020004" pitchFamily="2" charset="0"/>
              </a:rPr>
              <a:t>заключила долгосрочные соглашения на поставку полимерпечаных изделий в магазины торговых сетей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Sitka Text" panose="02000505000000020004" pitchFamily="2" charset="0"/>
              </a:rPr>
              <a:t>Колорлон</a:t>
            </a:r>
            <a:r>
              <a:rPr lang="ru-RU" sz="1200" dirty="0" smtClean="0">
                <a:latin typeface="Sitka Text" panose="02000505000000020004" pitchFamily="2" charset="0"/>
              </a:rPr>
              <a:t> и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Sitka Text" panose="02000505000000020004" pitchFamily="2" charset="0"/>
              </a:rPr>
              <a:t>Леруа Мерлен Восток</a:t>
            </a:r>
            <a:r>
              <a:rPr lang="ru-RU" sz="1200" dirty="0" smtClean="0">
                <a:latin typeface="Sitka Text" panose="02000505000000020004" pitchFamily="2" charset="0"/>
              </a:rPr>
              <a:t>. </a:t>
            </a:r>
          </a:p>
          <a:p>
            <a:pPr algn="just"/>
            <a:r>
              <a:rPr lang="ru-RU" sz="1200" dirty="0" smtClean="0">
                <a:latin typeface="Sitka Text" panose="02000505000000020004" pitchFamily="2" charset="0"/>
              </a:rPr>
              <a:t>	С апреля по сентябрь 2022г. в адрес данных торговых сетей было отгружено свыше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Sitka Text" panose="02000505000000020004" pitchFamily="2" charset="0"/>
              </a:rPr>
              <a:t>130 000 </a:t>
            </a:r>
            <a:r>
              <a:rPr lang="ru-RU" sz="1200" dirty="0" smtClean="0">
                <a:latin typeface="Sitka Text" panose="02000505000000020004" pitchFamily="2" charset="0"/>
              </a:rPr>
              <a:t>единиц полимерпесчаной плитки и бордюра. Изделия были доставлены и реализованы в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Sitka Text" panose="02000505000000020004" pitchFamily="2" charset="0"/>
              </a:rPr>
              <a:t>12</a:t>
            </a:r>
            <a:r>
              <a:rPr lang="ru-RU" sz="1200" dirty="0" smtClean="0">
                <a:latin typeface="Sitka Text" panose="02000505000000020004" pitchFamily="2" charset="0"/>
              </a:rPr>
              <a:t> торговых точках, находящихся в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Sitka Text" panose="02000505000000020004" pitchFamily="2" charset="0"/>
              </a:rPr>
              <a:t>6</a:t>
            </a:r>
            <a:r>
              <a:rPr lang="ru-RU" sz="1200" dirty="0" smtClean="0">
                <a:latin typeface="Sitka Text" panose="02000505000000020004" pitchFamily="2" charset="0"/>
              </a:rPr>
              <a:t> городах РФ, в том числе в г. Новосибирск.</a:t>
            </a:r>
            <a:endParaRPr lang="ru-RU" sz="1200" dirty="0">
              <a:latin typeface="Sitka Text" panose="02000505000000020004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48" y="1052452"/>
            <a:ext cx="2880360" cy="192024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22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05583" y="185415"/>
            <a:ext cx="7766936" cy="42972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anose="02020603050405020304" pitchFamily="18" charset="0"/>
              </a:rPr>
              <a:t> Компания «ПЛАСТИНДУСТРИЯ»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anose="02020603050405020304" pitchFamily="18" charset="0"/>
              </a:rPr>
              <a:t>завтра: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105" y="6353457"/>
            <a:ext cx="1716531" cy="429727"/>
          </a:xfrm>
          <a:prstGeom prst="rect">
            <a:avLst/>
          </a:prstGeom>
        </p:spPr>
      </p:pic>
      <p:sp>
        <p:nvSpPr>
          <p:cNvPr id="5" name="Плюс 4"/>
          <p:cNvSpPr/>
          <p:nvPr/>
        </p:nvSpPr>
        <p:spPr>
          <a:xfrm>
            <a:off x="2579890" y="2026320"/>
            <a:ext cx="245307" cy="232490"/>
          </a:xfrm>
          <a:prstGeom prst="mathPlus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3362225" y="3100647"/>
            <a:ext cx="478256" cy="179032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951" y="2390852"/>
            <a:ext cx="2216532" cy="11636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16" y="1648503"/>
            <a:ext cx="1945178" cy="347822"/>
          </a:xfrm>
          <a:prstGeom prst="rect">
            <a:avLst/>
          </a:prstGeom>
        </p:spPr>
      </p:pic>
      <p:sp>
        <p:nvSpPr>
          <p:cNvPr id="12" name="Плюс 11"/>
          <p:cNvSpPr/>
          <p:nvPr/>
        </p:nvSpPr>
        <p:spPr>
          <a:xfrm>
            <a:off x="5104014" y="2186349"/>
            <a:ext cx="236541" cy="214964"/>
          </a:xfrm>
          <a:prstGeom prst="mathPlus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 10"/>
          <p:cNvSpPr/>
          <p:nvPr/>
        </p:nvSpPr>
        <p:spPr>
          <a:xfrm>
            <a:off x="6791498" y="3034144"/>
            <a:ext cx="441174" cy="213427"/>
          </a:xfrm>
          <a:prstGeom prst="mathEqual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55030" y="3520790"/>
            <a:ext cx="15075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Sitka Text" panose="02000505000000020004" pitchFamily="2" charset="0"/>
              </a:rPr>
              <a:t>Тюмень, Сургут, Омск, Новосибирск, Новокузнецк, </a:t>
            </a:r>
            <a:r>
              <a:rPr lang="ru-RU" sz="1200" dirty="0" smtClean="0">
                <a:latin typeface="Sitka Text" panose="02000505000000020004" pitchFamily="2" charset="0"/>
              </a:rPr>
              <a:t>Красноярск, </a:t>
            </a:r>
            <a:r>
              <a:rPr lang="ru-RU" sz="1200" b="1" dirty="0" smtClean="0">
                <a:solidFill>
                  <a:srgbClr val="FF0000"/>
                </a:solidFill>
                <a:latin typeface="Sitka Text" panose="02000505000000020004" pitchFamily="2" charset="0"/>
              </a:rPr>
              <a:t>+ Абакан, Барнаул, Бийск,  Кемерово, Иркутск.</a:t>
            </a:r>
            <a:endParaRPr lang="ru-RU" sz="1200" b="1" dirty="0">
              <a:latin typeface="Sitka Text" panose="02000505000000020004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878" y="5834024"/>
            <a:ext cx="8653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Sitka Text" panose="02000505000000020004" pitchFamily="2" charset="0"/>
              </a:rPr>
              <a:t>	В </a:t>
            </a:r>
            <a:r>
              <a:rPr lang="ru-RU" sz="1200" b="1" dirty="0" smtClean="0">
                <a:solidFill>
                  <a:srgbClr val="FF0000"/>
                </a:solidFill>
                <a:latin typeface="Sitka Text" panose="02000505000000020004" pitchFamily="2" charset="0"/>
              </a:rPr>
              <a:t>2023г</a:t>
            </a:r>
            <a:r>
              <a:rPr lang="ru-RU" sz="1200" dirty="0">
                <a:latin typeface="Sitka Text" panose="02000505000000020004" pitchFamily="2" charset="0"/>
              </a:rPr>
              <a:t>. ООО «ПЛАСТИНДУСТРИЯ» </a:t>
            </a:r>
            <a:r>
              <a:rPr lang="ru-RU" sz="1200" dirty="0" smtClean="0">
                <a:latin typeface="Sitka Text" panose="02000505000000020004" pitchFamily="2" charset="0"/>
              </a:rPr>
              <a:t>продолжит поставки полимерпечаных изделий в магазины торговых сетей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Sitka Text" panose="02000505000000020004" pitchFamily="2" charset="0"/>
              </a:rPr>
              <a:t>Колорлон</a:t>
            </a:r>
            <a:r>
              <a:rPr lang="ru-RU" sz="1200" dirty="0" smtClean="0">
                <a:latin typeface="Sitka Text" panose="02000505000000020004" pitchFamily="2" charset="0"/>
              </a:rPr>
              <a:t> и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Sitka Text" panose="02000505000000020004" pitchFamily="2" charset="0"/>
              </a:rPr>
              <a:t>Леруа Мерлен Восток</a:t>
            </a:r>
            <a:r>
              <a:rPr lang="ru-RU" sz="1200" dirty="0" smtClean="0">
                <a:latin typeface="Sitka Text" panose="02000505000000020004" pitchFamily="2" charset="0"/>
              </a:rPr>
              <a:t>. </a:t>
            </a:r>
          </a:p>
          <a:p>
            <a:pPr algn="just"/>
            <a:r>
              <a:rPr lang="ru-RU" sz="1200" dirty="0">
                <a:latin typeface="Sitka Text" panose="02000505000000020004" pitchFamily="2" charset="0"/>
              </a:rPr>
              <a:t>	</a:t>
            </a:r>
            <a:r>
              <a:rPr lang="ru-RU" sz="1200" dirty="0" smtClean="0">
                <a:latin typeface="Sitka Text" panose="02000505000000020004" pitchFamily="2" charset="0"/>
              </a:rPr>
              <a:t>Также в планах – расширение географии и увеличение объёмов поставок уже существующей продукции, и ввод в продажу новых номенклатурных полимерпесчаных единиц (ревизионные колодезные люки).</a:t>
            </a:r>
          </a:p>
          <a:p>
            <a:pPr algn="just"/>
            <a:r>
              <a:rPr lang="ru-RU" sz="1200" dirty="0" smtClean="0">
                <a:latin typeface="Sitka Text" panose="02000505000000020004" pitchFamily="2" charset="0"/>
              </a:rPr>
              <a:t>	</a:t>
            </a:r>
            <a:endParaRPr lang="ru-RU" sz="1200" dirty="0">
              <a:latin typeface="Sitka Text" panose="02000505000000020004" pitchFamily="2" charset="0"/>
            </a:endParaRPr>
          </a:p>
        </p:txBody>
      </p:sp>
      <p:sp>
        <p:nvSpPr>
          <p:cNvPr id="17" name="Плюс 16"/>
          <p:cNvSpPr/>
          <p:nvPr/>
        </p:nvSpPr>
        <p:spPr>
          <a:xfrm>
            <a:off x="5104014" y="3627351"/>
            <a:ext cx="236542" cy="221627"/>
          </a:xfrm>
          <a:prstGeom prst="mathPlus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люс 17"/>
          <p:cNvSpPr/>
          <p:nvPr/>
        </p:nvSpPr>
        <p:spPr>
          <a:xfrm>
            <a:off x="2560474" y="3451721"/>
            <a:ext cx="221629" cy="247416"/>
          </a:xfrm>
          <a:prstGeom prst="mathPlus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63937" y="3844311"/>
            <a:ext cx="157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Sitka Text" panose="02000505000000020004" pitchFamily="2" charset="0"/>
              </a:rPr>
              <a:t>Сервисные компании - подрядчики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575" y="2258976"/>
            <a:ext cx="1184796" cy="11847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367" y="3778528"/>
            <a:ext cx="1412817" cy="94187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98" y="1002724"/>
            <a:ext cx="805163" cy="805163"/>
          </a:xfrm>
          <a:prstGeom prst="rect">
            <a:avLst/>
          </a:prstGeom>
        </p:spPr>
      </p:pic>
      <p:sp>
        <p:nvSpPr>
          <p:cNvPr id="23" name="Стрелка вверх 22"/>
          <p:cNvSpPr/>
          <p:nvPr/>
        </p:nvSpPr>
        <p:spPr>
          <a:xfrm>
            <a:off x="7655030" y="2756642"/>
            <a:ext cx="241069" cy="640080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440786" y="2590779"/>
            <a:ext cx="31112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</a:t>
            </a:r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</a:t>
            </a:r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67%</a:t>
            </a:r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8" name="Плюс 27"/>
          <p:cNvSpPr/>
          <p:nvPr/>
        </p:nvSpPr>
        <p:spPr>
          <a:xfrm>
            <a:off x="2543695" y="4793226"/>
            <a:ext cx="228681" cy="228320"/>
          </a:xfrm>
          <a:prstGeom prst="mathPlus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420" y="5154795"/>
            <a:ext cx="1136940" cy="56847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704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1510" y="185415"/>
            <a:ext cx="7766936" cy="42972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anose="02020603050405020304" pitchFamily="18" charset="0"/>
              </a:rPr>
              <a:t>Перспективные полимерпесчаные изделия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105" y="6353457"/>
            <a:ext cx="1716531" cy="42972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97528" y="969465"/>
            <a:ext cx="532845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          Колпак для забора.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          Элемент коньковый.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          Кольца сборные.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          Водоотводный лоток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         Черепица</a:t>
            </a:r>
            <a:endParaRPr lang="ru-RU" sz="1600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916" y="744770"/>
            <a:ext cx="1781406" cy="10047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916" y="1763289"/>
            <a:ext cx="1575540" cy="8862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661" y="2663336"/>
            <a:ext cx="1367915" cy="10664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542" y="3743632"/>
            <a:ext cx="1426152" cy="11412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542" y="5014861"/>
            <a:ext cx="1314222" cy="102160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075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1510" y="185415"/>
            <a:ext cx="7766936" cy="429727"/>
          </a:xfrm>
        </p:spPr>
        <p:txBody>
          <a:bodyPr>
            <a:noAutofit/>
          </a:bodyPr>
          <a:lstStyle/>
          <a:p>
            <a:pPr algn="ctr"/>
            <a:r>
              <a:rPr lang="ru-RU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anose="02020603050405020304" pitchFamily="18" charset="0"/>
              </a:rPr>
              <a:t>Контактные данные: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105" y="6353457"/>
            <a:ext cx="1716531" cy="4297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92" y="985541"/>
            <a:ext cx="2734057" cy="16099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363" y="985541"/>
            <a:ext cx="4032472" cy="10095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1396" y="4499832"/>
            <a:ext cx="32669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B050"/>
                </a:solidFill>
                <a:latin typeface="Sitka Text" panose="02000505000000020004" pitchFamily="2" charset="0"/>
              </a:rPr>
              <a:t>Центральный </a:t>
            </a:r>
            <a:r>
              <a:rPr lang="ru-RU" sz="1200" b="1" dirty="0" smtClean="0">
                <a:solidFill>
                  <a:srgbClr val="00B050"/>
                </a:solidFill>
                <a:latin typeface="Sitka Text" panose="02000505000000020004" pitchFamily="2" charset="0"/>
              </a:rPr>
              <a:t>офис:</a:t>
            </a:r>
            <a:endParaRPr lang="ru-RU" sz="1200" b="1" dirty="0">
              <a:solidFill>
                <a:srgbClr val="00B050"/>
              </a:solidFill>
              <a:latin typeface="Sitka Text" panose="02000505000000020004" pitchFamily="2" charset="0"/>
            </a:endParaRPr>
          </a:p>
          <a:p>
            <a:pPr algn="just"/>
            <a:r>
              <a:rPr lang="ru-RU" sz="1200" dirty="0">
                <a:solidFill>
                  <a:srgbClr val="333333"/>
                </a:solidFill>
                <a:latin typeface="Sitka Text" panose="02000505000000020004" pitchFamily="2" charset="0"/>
              </a:rPr>
              <a:t>г. Новосибирск, ул. Фрунзе, 80, 7 этаж</a:t>
            </a:r>
          </a:p>
          <a:p>
            <a:pPr algn="just"/>
            <a:r>
              <a:rPr lang="ru-RU" sz="1200" dirty="0">
                <a:solidFill>
                  <a:srgbClr val="333333"/>
                </a:solidFill>
                <a:latin typeface="Sitka Text" panose="02000505000000020004" pitchFamily="2" charset="0"/>
              </a:rPr>
              <a:t>Время работы с 9-00 до 18-00</a:t>
            </a:r>
          </a:p>
          <a:p>
            <a:pPr algn="just"/>
            <a:r>
              <a:rPr lang="ru-RU" sz="1200" dirty="0">
                <a:solidFill>
                  <a:srgbClr val="333333"/>
                </a:solidFill>
                <a:latin typeface="Sitka Text" panose="02000505000000020004" pitchFamily="2" charset="0"/>
              </a:rPr>
              <a:t>Выходной суббота, воскресенье</a:t>
            </a:r>
          </a:p>
          <a:p>
            <a:pPr algn="just"/>
            <a:r>
              <a:rPr lang="ru-RU" sz="1200" dirty="0">
                <a:solidFill>
                  <a:srgbClr val="333333"/>
                </a:solidFill>
                <a:latin typeface="Sitka Text" panose="02000505000000020004" pitchFamily="2" charset="0"/>
              </a:rPr>
              <a:t>Секретарь: +7 (383) 363 03 04, доб. 7007</a:t>
            </a:r>
          </a:p>
          <a:p>
            <a:pPr algn="just"/>
            <a:r>
              <a:rPr lang="ru-RU" sz="1200" dirty="0">
                <a:solidFill>
                  <a:srgbClr val="333333"/>
                </a:solidFill>
                <a:latin typeface="Sitka Text" panose="02000505000000020004" pitchFamily="2" charset="0"/>
              </a:rPr>
              <a:t>Бухгалтерия: +7 (383) 363 03 04, </a:t>
            </a:r>
            <a:r>
              <a:rPr lang="ru-RU" sz="1200" dirty="0" err="1">
                <a:solidFill>
                  <a:srgbClr val="333333"/>
                </a:solidFill>
                <a:latin typeface="Sitka Text" panose="02000505000000020004" pitchFamily="2" charset="0"/>
              </a:rPr>
              <a:t>доб</a:t>
            </a:r>
            <a:r>
              <a:rPr lang="ru-RU" sz="1200" dirty="0">
                <a:solidFill>
                  <a:srgbClr val="333333"/>
                </a:solidFill>
                <a:latin typeface="Sitka Text" panose="02000505000000020004" pitchFamily="2" charset="0"/>
              </a:rPr>
              <a:t> </a:t>
            </a:r>
            <a:r>
              <a:rPr lang="ru-RU" sz="1200" dirty="0" smtClean="0">
                <a:solidFill>
                  <a:srgbClr val="333333"/>
                </a:solidFill>
                <a:latin typeface="Sitka Text" panose="02000505000000020004" pitchFamily="2" charset="0"/>
              </a:rPr>
              <a:t>7003</a:t>
            </a:r>
          </a:p>
          <a:p>
            <a:pPr algn="just"/>
            <a:r>
              <a:rPr lang="en-US" sz="1200" dirty="0" smtClean="0">
                <a:latin typeface="Sitka Text" panose="02000505000000020004" pitchFamily="2" charset="0"/>
              </a:rPr>
              <a:t>URL: </a:t>
            </a:r>
            <a:r>
              <a:rPr lang="en-US" sz="1200" dirty="0" smtClean="0">
                <a:solidFill>
                  <a:srgbClr val="00B050"/>
                </a:solidFill>
                <a:latin typeface="Sitka Text" panose="02000505000000020004" pitchFamily="2" charset="0"/>
              </a:rPr>
              <a:t>www.tiger-sibir.ru</a:t>
            </a:r>
            <a:endParaRPr lang="ru-RU" sz="1200" dirty="0">
              <a:solidFill>
                <a:srgbClr val="00B050"/>
              </a:solidFill>
              <a:latin typeface="Sitka Text" panose="02000505000000020004" pitchFamily="2" charset="0"/>
            </a:endParaRPr>
          </a:p>
          <a:p>
            <a:pPr algn="just"/>
            <a:r>
              <a:rPr lang="en-US" sz="1200" dirty="0">
                <a:latin typeface="Sitka Text" panose="02000505000000020004" pitchFamily="2" charset="0"/>
              </a:rPr>
              <a:t>E</a:t>
            </a:r>
            <a:r>
              <a:rPr lang="ru-RU" sz="1200" dirty="0" err="1" smtClean="0">
                <a:latin typeface="Sitka Text" panose="02000505000000020004" pitchFamily="2" charset="0"/>
              </a:rPr>
              <a:t>mail</a:t>
            </a:r>
            <a:r>
              <a:rPr lang="ru-RU" sz="1200" dirty="0">
                <a:latin typeface="Sitka Text" panose="02000505000000020004" pitchFamily="2" charset="0"/>
              </a:rPr>
              <a:t>: </a:t>
            </a:r>
            <a:r>
              <a:rPr lang="ru-RU" sz="1200" dirty="0">
                <a:solidFill>
                  <a:srgbClr val="00B050"/>
                </a:solidFill>
                <a:latin typeface="Sitka Text" panose="02000505000000020004" pitchFamily="2" charset="0"/>
              </a:rPr>
              <a:t>info@tiger-sibir.ru</a:t>
            </a:r>
            <a:endParaRPr lang="ru-RU" sz="1200" b="0" i="0" dirty="0">
              <a:solidFill>
                <a:srgbClr val="00B050"/>
              </a:solidFill>
              <a:effectLst/>
              <a:latin typeface="Sitka Text" panose="02000505000000020004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38" y="2660800"/>
            <a:ext cx="2804170" cy="15635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217" y="2633791"/>
            <a:ext cx="3049531" cy="156699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344948" y="4499832"/>
            <a:ext cx="37408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B050"/>
                </a:solidFill>
                <a:latin typeface="Sitka Text" panose="02000505000000020004" pitchFamily="2" charset="0"/>
              </a:rPr>
              <a:t>ООО «ПЛАСТИНДУСТРИЯ», </a:t>
            </a:r>
            <a:endParaRPr lang="ru-RU" sz="1200" b="1" dirty="0" smtClean="0">
              <a:solidFill>
                <a:srgbClr val="00B050"/>
              </a:solidFill>
              <a:latin typeface="Sitka Text" panose="02000505000000020004" pitchFamily="2" charset="0"/>
            </a:endParaRPr>
          </a:p>
          <a:p>
            <a:pPr algn="just"/>
            <a:r>
              <a:rPr lang="ru-RU" sz="1200" dirty="0" smtClean="0">
                <a:solidFill>
                  <a:srgbClr val="333333"/>
                </a:solidFill>
                <a:latin typeface="Sitka Text" panose="02000505000000020004" pitchFamily="2" charset="0"/>
              </a:rPr>
              <a:t>630099</a:t>
            </a:r>
            <a:r>
              <a:rPr lang="ru-RU" sz="1200" dirty="0">
                <a:solidFill>
                  <a:srgbClr val="333333"/>
                </a:solidFill>
                <a:latin typeface="Sitka Text" panose="02000505000000020004" pitchFamily="2" charset="0"/>
              </a:rPr>
              <a:t>, </a:t>
            </a:r>
            <a:r>
              <a:rPr lang="ru-RU" sz="1200" dirty="0" err="1">
                <a:solidFill>
                  <a:srgbClr val="333333"/>
                </a:solidFill>
                <a:latin typeface="Sitka Text" panose="02000505000000020004" pitchFamily="2" charset="0"/>
              </a:rPr>
              <a:t>г.Новосибирск</a:t>
            </a:r>
            <a:r>
              <a:rPr lang="ru-RU" sz="1200" dirty="0">
                <a:solidFill>
                  <a:srgbClr val="333333"/>
                </a:solidFill>
                <a:latin typeface="Sitka Text" panose="02000505000000020004" pitchFamily="2" charset="0"/>
              </a:rPr>
              <a:t>, </a:t>
            </a:r>
            <a:r>
              <a:rPr lang="ru-RU" sz="1200" dirty="0" err="1">
                <a:solidFill>
                  <a:srgbClr val="333333"/>
                </a:solidFill>
                <a:latin typeface="Sitka Text" panose="02000505000000020004" pitchFamily="2" charset="0"/>
              </a:rPr>
              <a:t>ул.Фрунзе</a:t>
            </a:r>
            <a:r>
              <a:rPr lang="ru-RU" sz="1200" dirty="0">
                <a:solidFill>
                  <a:srgbClr val="333333"/>
                </a:solidFill>
                <a:latin typeface="Sitka Text" panose="02000505000000020004" pitchFamily="2" charset="0"/>
              </a:rPr>
              <a:t>, дом 80, офис 904</a:t>
            </a:r>
          </a:p>
          <a:p>
            <a:pPr algn="just"/>
            <a:r>
              <a:rPr lang="ru-RU" sz="1200" dirty="0">
                <a:solidFill>
                  <a:srgbClr val="333333"/>
                </a:solidFill>
                <a:latin typeface="Sitka Text" panose="02000505000000020004" pitchFamily="2" charset="0"/>
              </a:rPr>
              <a:t>Наше производство располагается по адресу:</a:t>
            </a:r>
          </a:p>
          <a:p>
            <a:pPr algn="just"/>
            <a:r>
              <a:rPr lang="ru-RU" sz="1200" dirty="0">
                <a:solidFill>
                  <a:srgbClr val="333333"/>
                </a:solidFill>
                <a:latin typeface="Sitka Text" panose="02000505000000020004" pitchFamily="2" charset="0"/>
              </a:rPr>
              <a:t>630088, г. Новосибирск, </a:t>
            </a:r>
            <a:r>
              <a:rPr lang="ru-RU" sz="1200" dirty="0" err="1">
                <a:solidFill>
                  <a:srgbClr val="333333"/>
                </a:solidFill>
                <a:latin typeface="Sitka Text" panose="02000505000000020004" pitchFamily="2" charset="0"/>
              </a:rPr>
              <a:t>ул.Сибиряков</a:t>
            </a:r>
            <a:r>
              <a:rPr lang="ru-RU" sz="1200" dirty="0">
                <a:solidFill>
                  <a:srgbClr val="333333"/>
                </a:solidFill>
                <a:latin typeface="Sitka Text" panose="02000505000000020004" pitchFamily="2" charset="0"/>
              </a:rPr>
              <a:t>-Гвардейцев, 56г</a:t>
            </a:r>
          </a:p>
          <a:p>
            <a:pPr algn="just"/>
            <a:r>
              <a:rPr lang="ru-RU" sz="1200" dirty="0">
                <a:solidFill>
                  <a:srgbClr val="333333"/>
                </a:solidFill>
                <a:latin typeface="Sitka Text" panose="02000505000000020004" pitchFamily="2" charset="0"/>
              </a:rPr>
              <a:t>Тел./</a:t>
            </a:r>
            <a:r>
              <a:rPr lang="ru-RU" sz="1200" dirty="0" err="1">
                <a:solidFill>
                  <a:srgbClr val="333333"/>
                </a:solidFill>
                <a:latin typeface="Sitka Text" panose="02000505000000020004" pitchFamily="2" charset="0"/>
              </a:rPr>
              <a:t>WhatsApp</a:t>
            </a:r>
            <a:r>
              <a:rPr lang="ru-RU" sz="1200" dirty="0">
                <a:solidFill>
                  <a:srgbClr val="333333"/>
                </a:solidFill>
                <a:latin typeface="Sitka Text" panose="02000505000000020004" pitchFamily="2" charset="0"/>
              </a:rPr>
              <a:t>: +7 968 173 53 </a:t>
            </a:r>
            <a:r>
              <a:rPr lang="ru-RU" sz="1200" dirty="0" smtClean="0">
                <a:solidFill>
                  <a:srgbClr val="333333"/>
                </a:solidFill>
                <a:latin typeface="Sitka Text" panose="02000505000000020004" pitchFamily="2" charset="0"/>
              </a:rPr>
              <a:t>85</a:t>
            </a:r>
            <a:r>
              <a:rPr lang="en-US" sz="1200" dirty="0" smtClean="0">
                <a:solidFill>
                  <a:srgbClr val="333333"/>
                </a:solidFill>
                <a:latin typeface="Sitka Text" panose="02000505000000020004" pitchFamily="2" charset="0"/>
              </a:rPr>
              <a:t>; </a:t>
            </a:r>
            <a:r>
              <a:rPr lang="ru-RU" sz="1200" dirty="0">
                <a:solidFill>
                  <a:srgbClr val="333333"/>
                </a:solidFill>
                <a:latin typeface="Sitka Text" panose="02000505000000020004" pitchFamily="2" charset="0"/>
              </a:rPr>
              <a:t>+7 (913) 777-92-20</a:t>
            </a:r>
          </a:p>
          <a:p>
            <a:pPr algn="just"/>
            <a:r>
              <a:rPr lang="ru-RU" sz="1200" dirty="0" err="1" smtClean="0">
                <a:solidFill>
                  <a:srgbClr val="333333"/>
                </a:solidFill>
                <a:latin typeface="Sitka Text" panose="02000505000000020004" pitchFamily="2" charset="0"/>
              </a:rPr>
              <a:t>Email</a:t>
            </a:r>
            <a:r>
              <a:rPr lang="ru-RU" sz="1200" dirty="0">
                <a:solidFill>
                  <a:srgbClr val="333333"/>
                </a:solidFill>
                <a:latin typeface="Sitka Text" panose="02000505000000020004" pitchFamily="2" charset="0"/>
              </a:rPr>
              <a:t>: </a:t>
            </a:r>
            <a:r>
              <a:rPr lang="ru-RU" sz="1200" dirty="0" smtClean="0">
                <a:solidFill>
                  <a:srgbClr val="333333"/>
                </a:solidFill>
                <a:latin typeface="Sitka Text" panose="02000505000000020004" pitchFamily="2" charset="0"/>
                <a:hlinkClick r:id="rId6"/>
              </a:rPr>
              <a:t>plitka_polimer@mail.ru</a:t>
            </a:r>
            <a:r>
              <a:rPr lang="en-US" sz="1200" dirty="0" smtClean="0">
                <a:solidFill>
                  <a:srgbClr val="333333"/>
                </a:solidFill>
                <a:latin typeface="Sitka Text" panose="02000505000000020004" pitchFamily="2" charset="0"/>
              </a:rPr>
              <a:t>; </a:t>
            </a:r>
            <a:r>
              <a:rPr lang="en-US" sz="1200" dirty="0" smtClean="0">
                <a:solidFill>
                  <a:srgbClr val="333333"/>
                </a:solidFill>
                <a:latin typeface="Sitka Text" panose="02000505000000020004" pitchFamily="2" charset="0"/>
                <a:hlinkClick r:id="rId7"/>
              </a:rPr>
              <a:t>petnsk@mail.ru</a:t>
            </a:r>
            <a:endParaRPr lang="en-US" sz="1200" dirty="0" smtClean="0">
              <a:solidFill>
                <a:srgbClr val="333333"/>
              </a:solidFill>
              <a:latin typeface="Sitka Text" panose="02000505000000020004" pitchFamily="2" charset="0"/>
            </a:endParaRPr>
          </a:p>
          <a:p>
            <a:pPr algn="just"/>
            <a:r>
              <a:rPr lang="en-US" sz="1200" dirty="0" smtClean="0">
                <a:solidFill>
                  <a:srgbClr val="333333"/>
                </a:solidFill>
                <a:latin typeface="Sitka Text" panose="02000505000000020004" pitchFamily="2" charset="0"/>
              </a:rPr>
              <a:t>URL: </a:t>
            </a:r>
            <a:r>
              <a:rPr lang="en-US" sz="1200" dirty="0" smtClean="0">
                <a:solidFill>
                  <a:srgbClr val="333333"/>
                </a:solidFill>
                <a:latin typeface="Sitka Text" panose="02000505000000020004" pitchFamily="2" charset="0"/>
                <a:hlinkClick r:id="rId8"/>
              </a:rPr>
              <a:t>www.pet154.ru</a:t>
            </a:r>
            <a:r>
              <a:rPr lang="en-US" sz="1200" dirty="0" smtClean="0">
                <a:solidFill>
                  <a:srgbClr val="333333"/>
                </a:solidFill>
                <a:latin typeface="Sitka Text" panose="02000505000000020004" pitchFamily="2" charset="0"/>
              </a:rPr>
              <a:t>; </a:t>
            </a:r>
            <a:r>
              <a:rPr lang="en-US" sz="1200" dirty="0" smtClean="0">
                <a:solidFill>
                  <a:srgbClr val="00B050"/>
                </a:solidFill>
                <a:latin typeface="Sitka Text" panose="02000505000000020004" pitchFamily="2" charset="0"/>
              </a:rPr>
              <a:t>www.poliplast54.ru</a:t>
            </a:r>
            <a:endParaRPr lang="ru-RU" sz="1200" dirty="0">
              <a:solidFill>
                <a:srgbClr val="00B050"/>
              </a:solidFill>
              <a:latin typeface="Sitka Text" panose="0200050500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655" y="2674655"/>
            <a:ext cx="2607416" cy="154968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86286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589</TotalTime>
  <Words>315</Words>
  <Application>Microsoft Office PowerPoint</Application>
  <PresentationFormat>Широкоэкранный</PresentationFormat>
  <Paragraphs>114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Helvetica</vt:lpstr>
      <vt:lpstr>Sitka Text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GPV</dc:creator>
  <cp:lastModifiedBy>GPV</cp:lastModifiedBy>
  <cp:revision>60</cp:revision>
  <cp:lastPrinted>2022-10-09T03:45:59Z</cp:lastPrinted>
  <dcterms:created xsi:type="dcterms:W3CDTF">2022-10-06T03:51:27Z</dcterms:created>
  <dcterms:modified xsi:type="dcterms:W3CDTF">2022-10-09T04:27:57Z</dcterms:modified>
</cp:coreProperties>
</file>