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61" r:id="rId3"/>
    <p:sldId id="413" r:id="rId4"/>
    <p:sldId id="414" r:id="rId5"/>
    <p:sldId id="416" r:id="rId6"/>
    <p:sldId id="415" r:id="rId7"/>
    <p:sldId id="417" r:id="rId8"/>
    <p:sldId id="412" r:id="rId9"/>
    <p:sldId id="421" r:id="rId10"/>
    <p:sldId id="422" r:id="rId11"/>
    <p:sldId id="423" r:id="rId12"/>
    <p:sldId id="424" r:id="rId13"/>
    <p:sldId id="425" r:id="rId14"/>
    <p:sldId id="426" r:id="rId15"/>
    <p:sldId id="420" r:id="rId16"/>
    <p:sldId id="401" r:id="rId17"/>
    <p:sldId id="418" r:id="rId18"/>
    <p:sldId id="402" r:id="rId19"/>
    <p:sldId id="403" r:id="rId20"/>
    <p:sldId id="419" r:id="rId21"/>
    <p:sldId id="404" r:id="rId22"/>
    <p:sldId id="407" r:id="rId23"/>
    <p:sldId id="408" r:id="rId24"/>
    <p:sldId id="409" r:id="rId25"/>
    <p:sldId id="410" r:id="rId26"/>
    <p:sldId id="411" r:id="rId27"/>
  </p:sldIdLst>
  <p:sldSz cx="13439775" cy="7559675"/>
  <p:notesSz cx="7559675" cy="10691813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4F81BD"/>
    <a:srgbClr val="D0D8E8"/>
    <a:srgbClr val="E9EDF4"/>
    <a:srgbClr val="C2A128"/>
    <a:srgbClr val="FFE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84530" autoAdjust="0"/>
  </p:normalViewPr>
  <p:slideViewPr>
    <p:cSldViewPr>
      <p:cViewPr varScale="1">
        <p:scale>
          <a:sx n="78" d="100"/>
          <a:sy n="78" d="100"/>
        </p:scale>
        <p:origin x="470" y="48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3154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63DC5-17FB-4BBF-BA75-06E64D7702FF}" type="datetimeFigureOut">
              <a:rPr lang="ru-RU" smtClean="0"/>
              <a:t>07.09.2023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52CEF-2909-4676-A362-6933CEEF6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70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0507E-8A6C-4B70-9083-389C5FACF090}" type="datetimeFigureOut">
              <a:rPr lang="ru-RU" smtClean="0"/>
              <a:t>07.09.2023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D6946-B027-4B7F-8A56-C2F210F3AB0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936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503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963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8345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874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1599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953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476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9529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863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9567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78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29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79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7729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37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3170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075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9348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91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116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77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169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26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147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589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2D6946-B027-4B7F-8A56-C2F210F3AB04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54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71947" y="405936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869699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869699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71947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3055919" y="1768680"/>
            <a:ext cx="7326143" cy="4384440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2"/>
          <a:stretch/>
        </p:blipFill>
        <p:spPr>
          <a:xfrm>
            <a:off x="3055919" y="1768680"/>
            <a:ext cx="7326143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12094568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869699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71947" y="301320"/>
            <a:ext cx="12094568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71947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869699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5902095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869699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869699" y="405936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71947" y="301320"/>
            <a:ext cx="12094568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71947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869699" y="1769040"/>
            <a:ext cx="5902095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71947" y="4059360"/>
            <a:ext cx="12094568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0"/>
            <a:ext cx="13438942" cy="75600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DDDDDD"/>
              </a:gs>
            </a:gsLst>
            <a:path path="circle"/>
          </a:gra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 userDrawn="1"/>
        </p:nvSpPr>
        <p:spPr>
          <a:xfrm>
            <a:off x="3" y="6806213"/>
            <a:ext cx="12505321" cy="75168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alpha val="0"/>
                </a:schemeClr>
              </a:gs>
            </a:gsLst>
            <a:lin ang="0" scaled="0"/>
            <a:tileRect/>
          </a:gra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ctr"/>
          <a:lstStyle/>
          <a:p>
            <a:r>
              <a:rPr lang="ru-RU" sz="2600" b="1" strike="noStrike" spc="-1" dirty="0">
                <a:solidFill>
                  <a:srgbClr val="003366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 </a:t>
            </a:r>
            <a:endParaRPr lang="ru-RU" sz="1800" b="1" strike="noStrike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79962" y="614550"/>
            <a:ext cx="12479017" cy="90000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3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ource Sans Pro Black"/>
              </a:rPr>
              <a:t>Для правки текста заголовка щёлкните мышью</a:t>
            </a:r>
            <a:endParaRPr lang="ru-RU" sz="3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ource Sans Pro Black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25"/>
            <a:ext cx="13447768" cy="612000"/>
          </a:xfrm>
          <a:prstGeom prst="rect">
            <a:avLst/>
          </a:prstGeom>
        </p:spPr>
      </p:pic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79962" y="1980000"/>
            <a:ext cx="12239036" cy="4680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600" b="1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Semibold"/>
              </a:rPr>
              <a:t>Для правки структуры щёлкните мышью</a:t>
            </a:r>
          </a:p>
          <a:p>
            <a:pPr marL="288010" lvl="1"/>
            <a:r>
              <a:rPr lang="ru-RU" sz="22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Второй уровень структуры</a:t>
            </a:r>
          </a:p>
          <a:p>
            <a:pPr marL="576019" lvl="2"/>
            <a:r>
              <a:rPr lang="ru-RU" sz="18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Третий уровень структуры</a:t>
            </a:r>
          </a:p>
          <a:p>
            <a:pPr marL="864029" lvl="3"/>
            <a:r>
              <a:rPr lang="ru-RU" sz="16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Четвёртый уровень структуры</a:t>
            </a:r>
          </a:p>
          <a:p>
            <a:pPr marL="1152038" lvl="4"/>
            <a:r>
              <a:rPr lang="ru-RU" sz="16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Пятый уровень структуры</a:t>
            </a:r>
          </a:p>
          <a:p>
            <a:pPr marL="1440048" lvl="5"/>
            <a:r>
              <a:rPr lang="ru-RU" sz="16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Шестой уровень структуры</a:t>
            </a:r>
          </a:p>
          <a:p>
            <a:pPr marL="1728058" lvl="6"/>
            <a:r>
              <a:rPr lang="ru-RU" sz="1600" b="0" strike="noStrike" spc="-1" dirty="0">
                <a:solidFill>
                  <a:srgbClr val="1C1C1C"/>
                </a:solidFill>
                <a:uFill>
                  <a:solidFill>
                    <a:srgbClr val="FFFFFF"/>
                  </a:solidFill>
                </a:uFill>
                <a:latin typeface="Source Sans Pro Light"/>
              </a:rPr>
              <a:t>Седьмой уровень структуры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669022" y="7035229"/>
            <a:ext cx="81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DDC23F5-763C-44C9-87EF-7C2ECC623B3D}" type="slidenum">
              <a:rPr lang="ru-RU" sz="2400" b="1" smtClean="0">
                <a:latin typeface="+mj-lt"/>
              </a:rPr>
              <a:pPr algn="ctr"/>
              <a:t>‹#›</a:t>
            </a:fld>
            <a:endParaRPr lang="ru-RU" sz="2400" b="1" dirty="0">
              <a:latin typeface="+mj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>
        <a:defRPr>
          <a:latin typeface="+mj-lt"/>
          <a:ea typeface="PT Sans Caption" panose="020B0603020203020204" pitchFamily="34" charset="-52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2"/>
          <p:cNvSpPr txBox="1"/>
          <p:nvPr/>
        </p:nvSpPr>
        <p:spPr>
          <a:xfrm>
            <a:off x="2183575" y="3704762"/>
            <a:ext cx="3384000" cy="23403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ru-RU" sz="2800" spc="-1" dirty="0">
              <a:solidFill>
                <a:srgbClr val="1C1C1C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691605"/>
            <a:ext cx="1343977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atin typeface="Arial" charset="0"/>
              <a:cs typeface="Arial" charset="0"/>
            </a:endParaRPr>
          </a:p>
          <a:p>
            <a:pPr algn="ctr"/>
            <a:r>
              <a:rPr lang="ru-RU" sz="4000" dirty="0" smtClean="0">
                <a:latin typeface="Arial" charset="0"/>
                <a:cs typeface="Arial" charset="0"/>
              </a:rPr>
              <a:t>Использование </a:t>
            </a:r>
            <a:r>
              <a:rPr lang="ru-RU" sz="4000" dirty="0">
                <a:latin typeface="Arial" charset="0"/>
                <a:cs typeface="Arial" charset="0"/>
              </a:rPr>
              <a:t>геофизических методов для поиска оптимальных точек бурения водозаборных скважин и контроля динамического уровня подземных вод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508029"/>
            <a:ext cx="134397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>
                <a:latin typeface="Arial" charset="0"/>
                <a:cs typeface="Arial" charset="0"/>
              </a:rPr>
              <a:t>Фаге Алексей Николаевич</a:t>
            </a:r>
            <a:r>
              <a:rPr lang="ru-RU" sz="2000" dirty="0" smtClean="0">
                <a:latin typeface="Arial" charset="0"/>
                <a:cs typeface="Arial" charset="0"/>
              </a:rPr>
              <a:t>,</a:t>
            </a:r>
          </a:p>
          <a:p>
            <a:pPr algn="r"/>
            <a:r>
              <a:rPr lang="ru-RU" sz="2000" dirty="0" smtClean="0">
                <a:latin typeface="Arial" charset="0"/>
                <a:cs typeface="Arial" charset="0"/>
              </a:rPr>
              <a:t>кандидат технических наук, </a:t>
            </a:r>
          </a:p>
          <a:p>
            <a:pPr algn="r"/>
            <a:r>
              <a:rPr lang="ru-RU" sz="2000" dirty="0" smtClean="0">
                <a:latin typeface="Arial" charset="0"/>
                <a:cs typeface="Arial" charset="0"/>
              </a:rPr>
              <a:t>научный сотрудник лаборатории </a:t>
            </a:r>
            <a:r>
              <a:rPr lang="ru-RU" sz="2000" dirty="0" err="1" smtClean="0">
                <a:latin typeface="Arial" charset="0"/>
                <a:cs typeface="Arial" charset="0"/>
              </a:rPr>
              <a:t>геоэлектрики</a:t>
            </a:r>
            <a:r>
              <a:rPr lang="ru-RU" sz="2000" dirty="0" smtClean="0">
                <a:latin typeface="Arial" charset="0"/>
                <a:cs typeface="Arial" charset="0"/>
              </a:rPr>
              <a:t> ИНГГ СО РАН</a:t>
            </a:r>
            <a:endParaRPr lang="ru-RU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18622"/>
            <a:ext cx="6369063" cy="1361015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Электротомография для поиска оптимальных точек бурения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" y="2051645"/>
            <a:ext cx="6168276" cy="4752527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/>
              <a:t>Птицефабрика </a:t>
            </a:r>
            <a:r>
              <a:rPr lang="ru-RU" sz="2000" b="1" dirty="0" err="1"/>
              <a:t>Улыбино</a:t>
            </a:r>
            <a:r>
              <a:rPr lang="ru-RU" sz="2000" b="1" dirty="0"/>
              <a:t>, </a:t>
            </a:r>
            <a:r>
              <a:rPr lang="ru-RU" sz="2000" b="1" dirty="0" err="1"/>
              <a:t>Искитимский</a:t>
            </a:r>
            <a:r>
              <a:rPr lang="ru-RU" sz="2000" b="1" dirty="0"/>
              <a:t> район</a:t>
            </a:r>
          </a:p>
          <a:p>
            <a:endParaRPr lang="ru-RU" sz="2000" dirty="0"/>
          </a:p>
          <a:p>
            <a:r>
              <a:rPr lang="ru-RU" sz="2000" dirty="0"/>
              <a:t>Задача – найти перспективную точку для бурения водозаборных скважин, т.к. пробуренные «там, где удобно» показали неудовлетворительные объёмы (1,5 м куб./час</a:t>
            </a:r>
            <a:r>
              <a:rPr lang="ru-RU" sz="2000" dirty="0" smtClean="0"/>
              <a:t>).</a:t>
            </a:r>
          </a:p>
          <a:p>
            <a:endParaRPr lang="ru-RU" sz="2000" dirty="0" smtClean="0"/>
          </a:p>
          <a:p>
            <a:r>
              <a:rPr lang="ru-RU" sz="2000" dirty="0"/>
              <a:t>Выполнен анализ имеющихся геологических данных, цифровых моделей рельефа. Предложена схема исследования – серия электроразведочных профилей, пересекающих «подозрительные» формы рельефа – лога и балки</a:t>
            </a:r>
            <a:r>
              <a:rPr lang="ru-RU" sz="2000" dirty="0" smtClean="0"/>
              <a:t>.</a:t>
            </a:r>
          </a:p>
          <a:p>
            <a:endParaRPr lang="ru-RU" sz="2000" dirty="0" smtClean="0"/>
          </a:p>
          <a:p>
            <a:r>
              <a:rPr lang="ru-RU" sz="2000" dirty="0"/>
              <a:t>Построены геоэлектрические разрезы, выполнена их интерпретация.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065" y="708974"/>
            <a:ext cx="7067316" cy="609565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920" y="1134292"/>
            <a:ext cx="7073462" cy="5001546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9847" y="618622"/>
            <a:ext cx="7076534" cy="2868436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079" y="3683423"/>
            <a:ext cx="7096301" cy="27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0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18622"/>
            <a:ext cx="6369063" cy="1361015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Электротомография для поиска оптимальных точек бурения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" y="2051646"/>
            <a:ext cx="6168276" cy="1224136"/>
          </a:xfrm>
          <a:prstGeom prst="rect">
            <a:avLst/>
          </a:prstGeom>
        </p:spPr>
        <p:txBody>
          <a:bodyPr/>
          <a:lstStyle/>
          <a:p>
            <a:r>
              <a:rPr lang="ru-RU" sz="2000" b="1" dirty="0"/>
              <a:t>Птицефабрика </a:t>
            </a:r>
            <a:r>
              <a:rPr lang="ru-RU" sz="2000" b="1" dirty="0" err="1"/>
              <a:t>Улыбино</a:t>
            </a:r>
            <a:r>
              <a:rPr lang="ru-RU" sz="2000" b="1" dirty="0"/>
              <a:t>, </a:t>
            </a:r>
            <a:r>
              <a:rPr lang="ru-RU" sz="2000" b="1" dirty="0" err="1"/>
              <a:t>Искитимский</a:t>
            </a:r>
            <a:r>
              <a:rPr lang="ru-RU" sz="2000" b="1" dirty="0"/>
              <a:t> район</a:t>
            </a:r>
          </a:p>
          <a:p>
            <a:endParaRPr lang="ru-RU" sz="2000" dirty="0"/>
          </a:p>
          <a:p>
            <a:r>
              <a:rPr lang="ru-RU" sz="2000" dirty="0"/>
              <a:t>Определены перспективные точки для бурения водозаборных скважин.</a:t>
            </a:r>
          </a:p>
          <a:p>
            <a:endParaRPr lang="ru-RU" sz="2000" dirty="0"/>
          </a:p>
          <a:p>
            <a:endParaRPr lang="ru-RU" sz="2000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4442" y="3340967"/>
            <a:ext cx="3728182" cy="3463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064" y="1253844"/>
            <a:ext cx="7296150" cy="534098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799" y="1835621"/>
            <a:ext cx="7245415" cy="48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2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3439775" cy="75596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08" y="-1"/>
            <a:ext cx="10691758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5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Электротомография для поиска оптимальных точек бурения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" y="1763613"/>
            <a:ext cx="13439774" cy="5040559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 smtClean="0"/>
              <a:t>Итоги работы</a:t>
            </a:r>
          </a:p>
          <a:p>
            <a:endParaRPr lang="ru-RU" sz="28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 2011 г. выполнено работы на более чем </a:t>
            </a:r>
            <a:r>
              <a:rPr lang="ru-RU" sz="2400" dirty="0" smtClean="0"/>
              <a:t>70 </a:t>
            </a:r>
            <a:r>
              <a:rPr lang="ru-RU" sz="2400" dirty="0"/>
              <a:t>объектах в Новосибирской области.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Больше половины </a:t>
            </a:r>
            <a:r>
              <a:rPr lang="ru-RU" sz="2400" dirty="0"/>
              <a:t>заказчиков – муниципальные </a:t>
            </a:r>
            <a:r>
              <a:rPr lang="ru-RU" sz="2400" dirty="0" smtClean="0"/>
              <a:t>образования и организации ЖКХ.</a:t>
            </a:r>
            <a:endParaRPr lang="ru-RU" sz="2400" dirty="0"/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Пробуренные скважины в 90% случаев дают дебит выше среднего по району, обычно речь идет о </a:t>
            </a:r>
            <a:r>
              <a:rPr lang="ru-RU" sz="2400" dirty="0" smtClean="0"/>
              <a:t>выигрыше минимум </a:t>
            </a:r>
            <a:r>
              <a:rPr lang="ru-RU" sz="2400" dirty="0"/>
              <a:t>в 2 раза. В ряде случаев дебит превышал средний по району более чем в 8 раз.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/>
              <a:t>С учетом объема выполненных за </a:t>
            </a:r>
            <a:r>
              <a:rPr lang="ru-RU" sz="2400" dirty="0" smtClean="0"/>
              <a:t>двенадцать лет </a:t>
            </a:r>
            <a:r>
              <a:rPr lang="ru-RU" sz="2400" dirty="0"/>
              <a:t>работ, по нашим оценкам, </a:t>
            </a:r>
            <a:r>
              <a:rPr lang="ru-RU" sz="2400" dirty="0" smtClean="0"/>
              <a:t>счёт </a:t>
            </a:r>
            <a:r>
              <a:rPr lang="ru-RU" sz="2400" dirty="0"/>
              <a:t>сэкономленных бюджетных и частных средств перешагнул отметку </a:t>
            </a:r>
            <a:r>
              <a:rPr lang="ru-RU" sz="2400" dirty="0" smtClean="0"/>
              <a:t>60 </a:t>
            </a:r>
            <a:r>
              <a:rPr lang="ru-RU" sz="2400" dirty="0"/>
              <a:t>000 000 рублей.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1" dirty="0"/>
              <a:t>Согласно протоколу заседания технического совета НСО от 12.08.2016 «поиск источников воды при помощи приборов для наземной электротомографии целесообразно применять в районах Новосибирской области, где глубина залегания подземных вод не превышает 160 метров»</a:t>
            </a:r>
            <a:r>
              <a:rPr lang="ru-RU" sz="2400" dirty="0"/>
              <a:t>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4827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Электротомография для поиска оптимальных точек бурения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" y="1763613"/>
            <a:ext cx="5207718" cy="5040559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 smtClean="0"/>
              <a:t>Итоги работы</a:t>
            </a:r>
          </a:p>
          <a:p>
            <a:endParaRPr lang="ru-RU" sz="2800" dirty="0"/>
          </a:p>
          <a:p>
            <a:r>
              <a:rPr lang="ru-RU" sz="2400" dirty="0"/>
              <a:t>Благодарственное письмо от Администрации </a:t>
            </a:r>
            <a:r>
              <a:rPr lang="ru-RU" sz="2400" dirty="0" err="1"/>
              <a:t>Болотнинского</a:t>
            </a:r>
            <a:r>
              <a:rPr lang="ru-RU" sz="2400" dirty="0"/>
              <a:t> района за помощь в решении проблемы снабжения питьевой водой с. </a:t>
            </a:r>
            <a:r>
              <a:rPr lang="ru-RU" sz="2400" dirty="0" err="1"/>
              <a:t>Новобибеево</a:t>
            </a:r>
            <a:r>
              <a:rPr lang="ru-RU" sz="2400" dirty="0"/>
              <a:t>. </a:t>
            </a:r>
          </a:p>
          <a:p>
            <a:r>
              <a:rPr lang="ru-RU" sz="2400" dirty="0"/>
              <a:t>Пробуренная в указанном нами месте скважина показала дебит порядка 8 куб. м/час при средних показателях для данной территории 1-1,5 куб. </a:t>
            </a:r>
            <a:r>
              <a:rPr lang="ru-RU" sz="2400" dirty="0" smtClean="0"/>
              <a:t>м/час.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4" name="Рисунок 1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935" y="1176268"/>
            <a:ext cx="3839568" cy="562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8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504" y="619016"/>
            <a:ext cx="10176272" cy="6188835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Мониторинг и анализ параметров водозаборных скважин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" y="1763613"/>
            <a:ext cx="13439774" cy="5040559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Основные интересующие </a:t>
            </a:r>
          </a:p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нас характеристики:</a:t>
            </a:r>
          </a:p>
          <a:p>
            <a:endParaRPr lang="ru-RU" sz="2800" kern="0" dirty="0" smtClean="0">
              <a:solidFill>
                <a:sysClr val="windowText" lastClr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Динамический уровень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Расход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Химический состав воды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скважине. Существующие решения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9312174" cy="5256583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В настоящее время основными автономными методами мониторинга уровня воды в скважине являются:</a:t>
            </a:r>
          </a:p>
          <a:p>
            <a:endParaRPr lang="ru-RU" sz="2800" kern="0" dirty="0">
              <a:solidFill>
                <a:sysClr val="windowText" lastClr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Погружные гидростатические преобразователи уровня.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/>
              <a:t>Кондуктометрические датчики и системы сбора данных к ним.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Акустические уровнемеры.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447" y="5075981"/>
            <a:ext cx="2765105" cy="1728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883" y="1051901"/>
            <a:ext cx="3974777" cy="30269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7626">
            <a:off x="6008433" y="2963267"/>
            <a:ext cx="7325008" cy="488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2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скважине. Существующие решения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2034909"/>
            <a:ext cx="6575871" cy="4769263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Схема установки погружного гидростатического уровнемера. </a:t>
            </a:r>
          </a:p>
          <a:p>
            <a:endParaRPr lang="ru-RU" sz="2800" kern="0" dirty="0">
              <a:solidFill>
                <a:sysClr val="windowText" lastClr="000000"/>
              </a:solidFill>
            </a:endParaRPr>
          </a:p>
          <a:p>
            <a:r>
              <a:rPr lang="ru-RU" sz="2800" dirty="0" smtClean="0"/>
              <a:t>В </a:t>
            </a:r>
            <a:r>
              <a:rPr lang="ru-RU" sz="2800" dirty="0"/>
              <a:t>скважине постоянно находится дополнительная труба, в которой установлен сам датчик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872" y="1187549"/>
            <a:ext cx="6863904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410" r="-37587"/>
          <a:stretch/>
        </p:blipFill>
        <p:spPr>
          <a:xfrm>
            <a:off x="7272000" y="628221"/>
            <a:ext cx="9648000" cy="617595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скважине. Существующие решения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8448078" cy="5256583"/>
          </a:xfrm>
          <a:prstGeom prst="rect">
            <a:avLst/>
          </a:prstGeom>
        </p:spPr>
        <p:txBody>
          <a:bodyPr/>
          <a:lstStyle/>
          <a:p>
            <a:r>
              <a:rPr lang="ru-RU" sz="2400" kern="0" dirty="0" smtClean="0">
                <a:solidFill>
                  <a:sysClr val="windowText" lastClr="000000"/>
                </a:solidFill>
              </a:rPr>
              <a:t>Все существующие решения предусматривают либо погружение датчика в скважину (гидростатический уровнемер – на забой, кондуктометры – в интервал статический/динамический уровень) либо установку под крышку оголовка (акустические).</a:t>
            </a:r>
          </a:p>
          <a:p>
            <a:endParaRPr lang="ru-RU" sz="2400" kern="0" dirty="0">
              <a:solidFill>
                <a:sysClr val="windowText" lastClr="000000"/>
              </a:solidFill>
            </a:endParaRPr>
          </a:p>
          <a:p>
            <a:r>
              <a:rPr lang="ru-RU" sz="2400" kern="0" dirty="0" smtClean="0">
                <a:solidFill>
                  <a:sysClr val="windowText" lastClr="000000"/>
                </a:solidFill>
              </a:rPr>
              <a:t>Слабой стороной такого решения является возрастающая сложность обслуживания скважины (при установке под крышку), риск повреждения оборудования во время обслуживания (погружные датчики) и необходимость обслуживания не только насоса, но и самих датчиков (подъём, </a:t>
            </a:r>
            <a:r>
              <a:rPr lang="ru-RU" sz="2400" b="1" kern="0" dirty="0" smtClean="0">
                <a:solidFill>
                  <a:sysClr val="windowText" lastClr="000000"/>
                </a:solidFill>
              </a:rPr>
              <a:t>очистка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, калибровка, повторная установка).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скважине. Предлагаемое решение – метод стоячих волн.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13439774" cy="5256583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>
                <a:solidFill>
                  <a:sysClr val="windowText" lastClr="000000"/>
                </a:solidFill>
              </a:rPr>
              <a:t>Пассивная сейсморазведка на стоячих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волнах используется для решения следующих задач:</a:t>
            </a:r>
          </a:p>
          <a:p>
            <a:endParaRPr lang="ru-RU" sz="2800" kern="0" dirty="0">
              <a:solidFill>
                <a:sysClr val="windowText" lastClr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ysClr val="windowText" lastClr="000000"/>
                </a:solidFill>
              </a:rPr>
              <a:t>Определение устойчивости свай (колонн)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ysClr val="windowText" lastClr="000000"/>
                </a:solidFill>
              </a:rPr>
              <a:t>Определение напряженно-деформированного состояния фундамента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ysClr val="windowText" lastClr="000000"/>
                </a:solidFill>
              </a:rPr>
              <a:t>Локализация скрытых дефектов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ysClr val="windowText" lastClr="000000"/>
                </a:solidFill>
              </a:rPr>
              <a:t>Оценка остаточного ресурса сооружения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kern="0" dirty="0">
                <a:solidFill>
                  <a:sysClr val="windowText" lastClr="000000"/>
                </a:solidFill>
              </a:rPr>
              <a:t>Оценка обводненности 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грунтов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kern="0" dirty="0">
              <a:solidFill>
                <a:sysClr val="windowText" lastClr="000000"/>
              </a:solidFill>
            </a:endParaRPr>
          </a:p>
          <a:p>
            <a:r>
              <a:rPr lang="ru-RU" sz="2800" b="1" kern="0" dirty="0" smtClean="0">
                <a:solidFill>
                  <a:sysClr val="windowText" lastClr="000000"/>
                </a:solidFill>
              </a:rPr>
              <a:t>Контроль динамического уровня воды в скважине на основе изменения характеристик волн в обсадной трубе</a:t>
            </a:r>
            <a:endParaRPr lang="ru-RU" sz="2800" b="1" kern="0" dirty="0">
              <a:solidFill>
                <a:sysClr val="windowText" lastClr="000000"/>
              </a:solidFill>
            </a:endParaRPr>
          </a:p>
          <a:p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Геофизические методы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" y="1763613"/>
            <a:ext cx="13439774" cy="5040559"/>
          </a:xfrm>
          <a:prstGeom prst="rect">
            <a:avLst/>
          </a:prstGeom>
        </p:spPr>
        <p:txBody>
          <a:bodyPr/>
          <a:lstStyle/>
          <a:p>
            <a:endParaRPr lang="ru-RU" sz="2800" kern="0" dirty="0" smtClean="0">
              <a:solidFill>
                <a:sysClr val="windowText" lastClr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kern="0" dirty="0" smtClean="0">
                <a:solidFill>
                  <a:sysClr val="windowText" lastClr="000000"/>
                </a:solidFill>
              </a:rPr>
              <a:t>Электротомография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 – поиск оптимальных мест для бурения водозаборных скважин.</a:t>
            </a:r>
          </a:p>
          <a:p>
            <a:pPr marL="342900" indent="-342900">
              <a:buFont typeface="+mj-lt"/>
              <a:buAutoNum type="arabicPeriod"/>
            </a:pPr>
            <a:endParaRPr lang="ru-RU" sz="2800" kern="0" dirty="0" smtClean="0">
              <a:solidFill>
                <a:sysClr val="windowText" lastClr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800" b="1" kern="0" dirty="0" smtClean="0">
                <a:solidFill>
                  <a:sysClr val="windowText" lastClr="000000"/>
                </a:solidFill>
              </a:rPr>
              <a:t>Сейсмические датчики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 – контроль уровня подземных вод в водозаборных скважинах.</a:t>
            </a:r>
          </a:p>
          <a:p>
            <a:pPr marL="342900" indent="-342900">
              <a:buFont typeface="+mj-lt"/>
              <a:buAutoNum type="arabicPeriod"/>
            </a:pPr>
            <a:endParaRPr lang="ru-RU" sz="2800" kern="0" dirty="0">
              <a:solidFill>
                <a:sysClr val="windowText" lastClr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u-RU" sz="2800" kern="0" dirty="0" smtClean="0">
              <a:solidFill>
                <a:sysClr val="windowText" lastClr="000000"/>
              </a:solidFill>
            </a:endParaRPr>
          </a:p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Но в начале пару слов о гидрогеологических особенностях Новосибирской области…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2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скважине. Предлагаемое решение – метод стоячих волн.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2034909"/>
            <a:ext cx="6264163" cy="4769263"/>
          </a:xfrm>
          <a:prstGeom prst="rect">
            <a:avLst/>
          </a:prstGeom>
        </p:spPr>
        <p:txBody>
          <a:bodyPr/>
          <a:lstStyle/>
          <a:p>
            <a:r>
              <a:rPr lang="ru-RU" sz="2400" dirty="0"/>
              <a:t>Система измерения уровня воды в скважине на основе сейсмического датчика. Устройство установлено снаружи обсадной трубы на устье. Исполнение может быть </a:t>
            </a:r>
            <a:r>
              <a:rPr lang="ru-RU" sz="2400" dirty="0" err="1"/>
              <a:t>вандалоустойчивым</a:t>
            </a:r>
            <a:r>
              <a:rPr lang="ru-RU" sz="2400" dirty="0"/>
              <a:t>. В случае, если сотовая связь в населённом пункте уверенная, дополнительные антенны не требуются, приёмопередатчик устанавливается в корпусе датчика. Если </a:t>
            </a:r>
            <a:r>
              <a:rPr lang="ru-RU" sz="2400" dirty="0" err="1"/>
              <a:t>н.п</a:t>
            </a:r>
            <a:r>
              <a:rPr lang="ru-RU" sz="2400" dirty="0"/>
              <a:t>. отдалённый, можно предусмотреть дополнительную антенну сотовой связи на крыше павильона скважины.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64" y="1475581"/>
            <a:ext cx="7175611" cy="53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3634"/>
          <a:stretch/>
        </p:blipFill>
        <p:spPr>
          <a:xfrm>
            <a:off x="4680000" y="1547589"/>
            <a:ext cx="11701611" cy="52565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 на основе метода стоячих волн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4679999" cy="5256583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В настоящее время проведены пробные работы на четырёх скважинах в 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Черепановском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 (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н.п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. Южное), 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Искитимском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 (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н.п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. Тальменка), 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Тогучинском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 (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н.п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. </a:t>
            </a:r>
            <a:r>
              <a:rPr lang="ru-RU" sz="2800" kern="0" dirty="0" err="1" smtClean="0">
                <a:solidFill>
                  <a:sysClr val="windowText" lastClr="000000"/>
                </a:solidFill>
              </a:rPr>
              <a:t>Курундус</a:t>
            </a:r>
            <a:r>
              <a:rPr lang="ru-RU" sz="2800" kern="0" dirty="0" smtClean="0">
                <a:solidFill>
                  <a:sysClr val="windowText" lastClr="000000"/>
                </a:solidFill>
              </a:rPr>
              <a:t>) и Новосибирском районах</a:t>
            </a: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 на основе метода стоячих волн, </a:t>
            </a:r>
            <a:r>
              <a:rPr lang="ru-RU" sz="2800" b="1" dirty="0" err="1" smtClean="0"/>
              <a:t>н.п</a:t>
            </a:r>
            <a:r>
              <a:rPr lang="ru-RU" sz="2800" b="1" dirty="0" smtClean="0"/>
              <a:t>. Южное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4312" y="6231970"/>
            <a:ext cx="5855790" cy="572201"/>
          </a:xfrm>
          <a:prstGeom prst="rect">
            <a:avLst/>
          </a:prstGeom>
        </p:spPr>
        <p:txBody>
          <a:bodyPr/>
          <a:lstStyle/>
          <a:p>
            <a:r>
              <a:rPr lang="ru-RU" kern="0" dirty="0" smtClean="0">
                <a:solidFill>
                  <a:sysClr val="windowText" lastClr="000000"/>
                </a:solidFill>
              </a:rPr>
              <a:t>Южное, статический уровень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933257" y="6231971"/>
            <a:ext cx="7339358" cy="572201"/>
          </a:xfrm>
          <a:prstGeom prst="rect">
            <a:avLst/>
          </a:prstGeom>
        </p:spPr>
        <p:txBody>
          <a:bodyPr/>
          <a:lstStyle/>
          <a:p>
            <a:r>
              <a:rPr lang="ru-RU" kern="0" dirty="0" smtClean="0">
                <a:solidFill>
                  <a:sysClr val="windowText" lastClr="000000"/>
                </a:solidFill>
              </a:rPr>
              <a:t>Южное, динамический уровень (откачка до момента «выхватывания» насосом, фактическое падение на </a:t>
            </a:r>
            <a:r>
              <a:rPr lang="en-US" kern="0" dirty="0" smtClean="0">
                <a:solidFill>
                  <a:sysClr val="windowText" lastClr="000000"/>
                </a:solidFill>
              </a:rPr>
              <a:t>~48 </a:t>
            </a:r>
            <a:r>
              <a:rPr lang="ru-RU" kern="0" dirty="0" smtClean="0">
                <a:solidFill>
                  <a:sysClr val="windowText" lastClr="000000"/>
                </a:solidFill>
              </a:rPr>
              <a:t>м, расчётное – на </a:t>
            </a:r>
            <a:r>
              <a:rPr lang="en-US" kern="0" dirty="0" smtClean="0">
                <a:solidFill>
                  <a:sysClr val="windowText" lastClr="000000"/>
                </a:solidFill>
              </a:rPr>
              <a:t>45</a:t>
            </a:r>
            <a:r>
              <a:rPr lang="ru-RU" kern="0" dirty="0" smtClean="0">
                <a:solidFill>
                  <a:sysClr val="windowText" lastClr="000000"/>
                </a:solidFill>
              </a:rPr>
              <a:t> м)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708" y="1551086"/>
            <a:ext cx="5970455" cy="46880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06526"/>
            <a:ext cx="5724000" cy="46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5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 на основе метода стоячих волн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13439774" cy="5256583"/>
          </a:xfrm>
          <a:prstGeom prst="rect">
            <a:avLst/>
          </a:prstGeom>
        </p:spPr>
        <p:txBody>
          <a:bodyPr/>
          <a:lstStyle/>
          <a:p>
            <a:r>
              <a:rPr lang="ru-RU" sz="2800" kern="0" dirty="0" smtClean="0">
                <a:solidFill>
                  <a:sysClr val="windowText" lastClr="000000"/>
                </a:solidFill>
              </a:rPr>
              <a:t>Предварительные выводы:</a:t>
            </a:r>
          </a:p>
          <a:p>
            <a:endParaRPr lang="ru-RU" sz="28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Изменения в спектре получаемого сигнала достаточны для уверенного определения изменения динамического уровня в режиме реального времени.</a:t>
            </a:r>
          </a:p>
          <a:p>
            <a:pPr marL="514350" indent="-514350">
              <a:buFont typeface="+mj-lt"/>
              <a:buAutoNum type="arabicPeriod"/>
            </a:pPr>
            <a:endParaRPr lang="ru-RU" sz="28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kern="0" dirty="0" smtClean="0">
                <a:solidFill>
                  <a:sysClr val="windowText" lastClr="000000"/>
                </a:solidFill>
              </a:rPr>
              <a:t>Точность измерений достаточная, чтобы, с учётом начальной калибровки на конкретной скважине, добиться погрешности определения уровня в пределах </a:t>
            </a:r>
            <a:r>
              <a:rPr lang="ru-RU" sz="2800" dirty="0" smtClean="0"/>
              <a:t>± 1 м.</a:t>
            </a:r>
          </a:p>
          <a:p>
            <a:pPr marL="514350" indent="-514350">
              <a:buFont typeface="+mj-lt"/>
              <a:buAutoNum type="arabicPeriod"/>
            </a:pPr>
            <a:endParaRPr lang="ru-RU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динамического уровня воды в </a:t>
            </a:r>
            <a:r>
              <a:rPr lang="ru-RU" sz="2800" b="1" dirty="0" smtClean="0"/>
              <a:t>скважине на основе метода стоячих волн</a:t>
            </a:r>
            <a:endParaRPr lang="ru-RU" sz="2800" b="1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13439774" cy="5256583"/>
          </a:xfrm>
          <a:prstGeom prst="rect">
            <a:avLst/>
          </a:prstGeom>
        </p:spPr>
        <p:txBody>
          <a:bodyPr/>
          <a:lstStyle/>
          <a:p>
            <a:r>
              <a:rPr lang="ru-RU" sz="2400" kern="0" dirty="0" smtClean="0">
                <a:solidFill>
                  <a:sysClr val="windowText" lastClr="000000"/>
                </a:solidFill>
              </a:rPr>
              <a:t>Преимущества предлагаемого решения:</a:t>
            </a:r>
          </a:p>
          <a:p>
            <a:endParaRPr lang="ru-RU" sz="24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Установка датчика и измерителей снаружи скважины, сбоку на обсадной трубе (отсутствие необходимости обслуживать и каким-либо образом вмешиваться в работу оборудования, возможность </a:t>
            </a:r>
            <a:r>
              <a:rPr lang="ru-RU" sz="2400" kern="0" dirty="0" err="1" smtClean="0">
                <a:solidFill>
                  <a:sysClr val="windowText" lastClr="000000"/>
                </a:solidFill>
              </a:rPr>
              <a:t>вандалоустойчивого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 исполнения всего измерительного комплекса).</a:t>
            </a:r>
          </a:p>
          <a:p>
            <a:pPr marL="514350" indent="-514350">
              <a:buFont typeface="+mj-lt"/>
              <a:buAutoNum type="arabicPeriod"/>
            </a:pPr>
            <a:endParaRPr lang="ru-RU" sz="24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Передача данных в режиме реального времени через сотовую сеть на сервер для централизованной обработки, визуализации и дальнейшего использования.</a:t>
            </a:r>
          </a:p>
          <a:p>
            <a:pPr marL="514350" indent="-514350">
              <a:buFont typeface="+mj-lt"/>
              <a:buAutoNum type="arabicPeriod"/>
            </a:pPr>
            <a:endParaRPr lang="ru-RU" sz="24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Побочными результатами установки датчика является возможность контролировать состояние обсадной трубы (появление разрывов сварных швов в результате подвижек породы, </a:t>
            </a:r>
            <a:r>
              <a:rPr lang="ru-RU" sz="2400" kern="0" dirty="0" err="1" smtClean="0">
                <a:solidFill>
                  <a:sysClr val="windowText" lastClr="000000"/>
                </a:solidFill>
              </a:rPr>
              <a:t>кольматация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 области перфорации), а также создание на территории области сети высокоточных сейсмостанций, позволяющей лучше предсказывать сейсмические события природного и техногенного характера.</a:t>
            </a:r>
            <a:endParaRPr lang="ru-RU" sz="2400" dirty="0" smtClean="0"/>
          </a:p>
          <a:p>
            <a:pPr marL="514350" indent="-514350">
              <a:buFont typeface="+mj-lt"/>
              <a:buAutoNum type="arabicPeriod"/>
            </a:pP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и анализ параметров водозаборных скважин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13439774" cy="5256583"/>
          </a:xfrm>
          <a:prstGeom prst="rect">
            <a:avLst/>
          </a:prstGeom>
        </p:spPr>
        <p:txBody>
          <a:bodyPr/>
          <a:lstStyle/>
          <a:p>
            <a:r>
              <a:rPr lang="ru-RU" sz="2400" kern="0" dirty="0" smtClean="0">
                <a:solidFill>
                  <a:sysClr val="windowText" lastClr="000000"/>
                </a:solidFill>
              </a:rPr>
              <a:t>Дальнейшие планы:</a:t>
            </a:r>
          </a:p>
          <a:p>
            <a:endParaRPr lang="ru-RU" sz="2400" kern="0" dirty="0" smtClean="0">
              <a:solidFill>
                <a:sysClr val="windowText" lastClr="0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Разработка рабочего прототипа системы мониторинга динамического уровня воды на основе метода стоячих волн.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Объединение разработанного прототипа с электронным расходомером и установка системы на пилотную скважину.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Серийное производство системы, позволяющей </a:t>
            </a:r>
            <a:r>
              <a:rPr lang="ru-RU" sz="2400" b="1" kern="0" dirty="0" smtClean="0">
                <a:solidFill>
                  <a:sysClr val="windowText" lastClr="000000"/>
                </a:solidFill>
              </a:rPr>
              <a:t>в реальном времени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, </a:t>
            </a:r>
            <a:r>
              <a:rPr lang="ru-RU" sz="2400" b="1" kern="0" dirty="0" smtClean="0">
                <a:solidFill>
                  <a:sysClr val="windowText" lastClr="000000"/>
                </a:solidFill>
              </a:rPr>
              <a:t>удалённо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 осуществлять контроль за:</a:t>
            </a:r>
          </a:p>
          <a:p>
            <a:pPr marL="1885950" lvl="3" indent="-514350">
              <a:buFont typeface="+mj-lt"/>
              <a:buAutoNum type="alphaLcParenR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динамическим уровнем в скважине;</a:t>
            </a:r>
          </a:p>
          <a:p>
            <a:pPr marL="1885950" lvl="3" indent="-514350">
              <a:buFont typeface="+mj-lt"/>
              <a:buAutoNum type="alphaLcParenR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расходом воды;</a:t>
            </a:r>
          </a:p>
          <a:p>
            <a:pPr marL="1885950" lvl="3" indent="-514350">
              <a:buFont typeface="+mj-lt"/>
              <a:buAutoNum type="alphaLcParenR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рабочими параметрами насоса;</a:t>
            </a:r>
          </a:p>
          <a:p>
            <a:pPr marL="1885950" lvl="3" indent="-514350">
              <a:buFont typeface="+mj-lt"/>
              <a:buAutoNum type="alphaLcParenR"/>
            </a:pPr>
            <a:r>
              <a:rPr lang="ru-RU" sz="2400" dirty="0" smtClean="0"/>
              <a:t>состоянием обсадной трубы.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Дальнейшая перспектива – разработка комплекса для химического проточного непрерывного анализа основных параметров воды, поступающей из скважины.</a:t>
            </a:r>
          </a:p>
          <a:p>
            <a:pPr marL="514350" indent="-514350">
              <a:buFont typeface="+mj-lt"/>
              <a:buAutoNum type="arabicPeriod"/>
            </a:pP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847360"/>
          </a:xfrm>
        </p:spPr>
        <p:txBody>
          <a:bodyPr lIns="360000" tIns="0" rIns="360000" bIns="0" anchor="ctr"/>
          <a:lstStyle/>
          <a:p>
            <a:r>
              <a:rPr lang="ru-RU" sz="2800" b="1" dirty="0"/>
              <a:t>Мониторинг и анализ параметров водозаборных скважин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" y="1547589"/>
            <a:ext cx="13439774" cy="5256583"/>
          </a:xfrm>
          <a:prstGeom prst="rect">
            <a:avLst/>
          </a:prstGeom>
        </p:spPr>
        <p:txBody>
          <a:bodyPr/>
          <a:lstStyle/>
          <a:p>
            <a:r>
              <a:rPr lang="ru-RU" sz="2400" kern="0" dirty="0" smtClean="0">
                <a:solidFill>
                  <a:sysClr val="windowText" lastClr="000000"/>
                </a:solidFill>
              </a:rPr>
              <a:t>Непосредственная польза от внедрения системы:</a:t>
            </a:r>
          </a:p>
          <a:p>
            <a:endParaRPr lang="ru-RU" sz="2400" kern="0" dirty="0" smtClean="0">
              <a:solidFill>
                <a:sysClr val="windowText" lastClr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Контроль скважинных параметров – своевременно поступающая информация об изменении удельных дебитов и как следствие, о необходимости проведения профилактических мероприятий на скважине.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Контроль параметров водоносного горизонта при наличии нескольких измерителей на скважинах, находящихся на относительно небольших расстояниях друг от друга в пределах одной геологической формации – рациональное использование ресурсов недр, защита от </a:t>
            </a:r>
            <a:r>
              <a:rPr lang="ru-RU" sz="2400" kern="0" dirty="0" err="1" smtClean="0">
                <a:solidFill>
                  <a:sysClr val="windowText" lastClr="000000"/>
                </a:solidFill>
              </a:rPr>
              <a:t>переэксплуатации</a:t>
            </a:r>
            <a:r>
              <a:rPr lang="ru-RU" sz="2400" kern="0" dirty="0" smtClean="0">
                <a:solidFill>
                  <a:sysClr val="windowText" lastClr="000000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kern="0" dirty="0" smtClean="0">
                <a:solidFill>
                  <a:sysClr val="windowText" lastClr="000000"/>
                </a:solidFill>
              </a:rPr>
              <a:t>Планирование объёмов эксплуатации месторождений подземных вод, аргументированные решения по выдаче разрешений на строительство, подключению дополнительных мощностей, обоснование необходимости создания строительными организациями новой водозаборной инфраструктуры и рационализации объёмов потребления на существующей.</a:t>
            </a:r>
          </a:p>
          <a:p>
            <a:pPr marL="457200" indent="-457200">
              <a:buFont typeface="+mj-lt"/>
              <a:buAutoNum type="arabicPeriod"/>
            </a:pPr>
            <a:endParaRPr lang="ru-RU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4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Гидрогеология НСО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425319" y="1259560"/>
            <a:ext cx="4014456" cy="5536189"/>
          </a:xfrm>
          <a:prstGeom prst="rect">
            <a:avLst/>
          </a:prstGeom>
        </p:spPr>
        <p:txBody>
          <a:bodyPr/>
          <a:lstStyle/>
          <a:p>
            <a:r>
              <a:rPr lang="ru-RU" sz="2400" dirty="0"/>
              <a:t>В гидрогеологическом строении </a:t>
            </a:r>
            <a:r>
              <a:rPr lang="ru-RU" sz="2400" dirty="0" smtClean="0"/>
              <a:t>выделяются </a:t>
            </a:r>
            <a:r>
              <a:rPr lang="ru-RU" sz="2400" dirty="0"/>
              <a:t>две резко различные </a:t>
            </a:r>
            <a:r>
              <a:rPr lang="ru-RU" sz="2400" dirty="0" smtClean="0"/>
              <a:t>структуры: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Западно-Сибирский </a:t>
            </a:r>
            <a:r>
              <a:rPr lang="ru-RU" sz="2400" dirty="0"/>
              <a:t>артезианский бассейн пластовых </a:t>
            </a:r>
            <a:r>
              <a:rPr lang="ru-RU" sz="2400" dirty="0" smtClean="0"/>
              <a:t>вод;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/>
              <a:t>Алтае-Саянская </a:t>
            </a:r>
            <a:r>
              <a:rPr lang="ru-RU" sz="2400" dirty="0"/>
              <a:t>гидрогеологическая складчатая </a:t>
            </a:r>
            <a:r>
              <a:rPr lang="ru-RU" sz="2400" dirty="0" smtClean="0"/>
              <a:t>область</a:t>
            </a:r>
          </a:p>
          <a:p>
            <a:endParaRPr lang="ru-RU" sz="2400" dirty="0" smtClean="0"/>
          </a:p>
          <a:p>
            <a:r>
              <a:rPr lang="ru-RU" sz="2400" dirty="0" smtClean="0"/>
              <a:t>Границей </a:t>
            </a:r>
            <a:r>
              <a:rPr lang="ru-RU" sz="2400" dirty="0"/>
              <a:t>между этими структурами служит долина р. Оби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51137"/>
            <a:ext cx="9425319" cy="55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7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Гидрогеология, общие сведения</a:t>
            </a:r>
            <a:endParaRPr lang="ru-RU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23" y="1259560"/>
            <a:ext cx="7992888" cy="54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Гидрогеология, общие сведения</a:t>
            </a:r>
            <a:endParaRPr lang="ru-RU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359" y="1259560"/>
            <a:ext cx="9289032" cy="550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Гидрогеология, общие сведения</a:t>
            </a:r>
            <a:endParaRPr lang="ru-RU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23" y="1254263"/>
            <a:ext cx="8319086" cy="55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Гидрогеология, общие сведения</a:t>
            </a:r>
            <a:endParaRPr lang="ru-RU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487" y="1115541"/>
            <a:ext cx="6736822" cy="56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28221"/>
            <a:ext cx="11760202" cy="631339"/>
          </a:xfrm>
        </p:spPr>
        <p:txBody>
          <a:bodyPr lIns="360000" tIns="0" rIns="360000" bIns="0" anchor="ctr"/>
          <a:lstStyle/>
          <a:p>
            <a:r>
              <a:rPr lang="ru-RU" sz="2800" b="1" dirty="0" smtClean="0"/>
              <a:t>Электротомография для поиска оптимальных точек бурения</a:t>
            </a:r>
            <a:endParaRPr lang="ru-RU" sz="2800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" y="1763613"/>
            <a:ext cx="8999463" cy="5040559"/>
          </a:xfrm>
          <a:prstGeom prst="rect">
            <a:avLst/>
          </a:prstGeom>
        </p:spPr>
        <p:txBody>
          <a:bodyPr/>
          <a:lstStyle/>
          <a:p>
            <a:r>
              <a:rPr lang="ru-RU" sz="2800" b="1" dirty="0"/>
              <a:t>Используемая </a:t>
            </a:r>
            <a:r>
              <a:rPr lang="ru-RU" sz="2800" b="1" dirty="0" smtClean="0"/>
              <a:t>аппаратура</a:t>
            </a:r>
          </a:p>
          <a:p>
            <a:endParaRPr lang="ru-RU" sz="2800" dirty="0"/>
          </a:p>
          <a:p>
            <a:r>
              <a:rPr lang="ru-RU" sz="2800" dirty="0" smtClean="0"/>
              <a:t>Автоматическая </a:t>
            </a:r>
            <a:r>
              <a:rPr lang="ru-RU" sz="2800" dirty="0"/>
              <a:t>электроразведочная станция </a:t>
            </a:r>
            <a:r>
              <a:rPr lang="ru-RU" sz="2800" dirty="0" smtClean="0"/>
              <a:t>Скала-48</a:t>
            </a:r>
          </a:p>
          <a:p>
            <a:endParaRPr lang="ru-RU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48 электродов, расстояние между электродами 1, 2, 5 или 10 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максимальная глубина исследования 160 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800" dirty="0"/>
              <a:t>скорость работы – от 0,5 до 1,5 км профиля в день (в зависимости от требуемой глубины исследования)</a:t>
            </a:r>
          </a:p>
          <a:p>
            <a:endParaRPr lang="ru-RU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464" y="1312987"/>
            <a:ext cx="4440311" cy="549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2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75"/>
            <a:ext cx="13439775" cy="75383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7" r="248"/>
          <a:stretch/>
        </p:blipFill>
        <p:spPr bwMode="auto">
          <a:xfrm>
            <a:off x="3263503" y="-8632"/>
            <a:ext cx="992083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070"/>
          <a:stretch/>
        </p:blipFill>
        <p:spPr>
          <a:xfrm>
            <a:off x="276567" y="-8632"/>
            <a:ext cx="9872827" cy="7548861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898" b="220"/>
          <a:stretch/>
        </p:blipFill>
        <p:spPr bwMode="auto">
          <a:xfrm>
            <a:off x="1895351" y="0"/>
            <a:ext cx="9894863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ROGRESS-INDICATOR-CONFIG__" val="Version20180429_2133 10 10 5 12 8 10 90;200;30 10;255;0 79;129;189 220;230;242 Calibri RightArrow 9 1 1 0 1 0 0 90;200;30 10;255;0 0 0 0 10;255;0 220;230;242 220;230;2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PT Sans Caption"/>
        <a:ea typeface="DejaVu Sans"/>
        <a:cs typeface="DejaVu Sans"/>
      </a:majorFont>
      <a:minorFont>
        <a:latin typeface="PT Sans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6651</TotalTime>
  <Words>1206</Words>
  <Application>Microsoft Office PowerPoint</Application>
  <PresentationFormat>Custom</PresentationFormat>
  <Paragraphs>151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DejaVu Sans</vt:lpstr>
      <vt:lpstr>PT Sans</vt:lpstr>
      <vt:lpstr>PT Sans Caption</vt:lpstr>
      <vt:lpstr>Source Sans Pro Black</vt:lpstr>
      <vt:lpstr>Source Sans Pro Light</vt:lpstr>
      <vt:lpstr>Source Sans Pro Semibold</vt:lpstr>
      <vt:lpstr>Office Theme</vt:lpstr>
      <vt:lpstr>PowerPoint Presentation</vt:lpstr>
      <vt:lpstr>Геофизические методы</vt:lpstr>
      <vt:lpstr>Гидрогеология НСО</vt:lpstr>
      <vt:lpstr>Гидрогеология, общие сведения</vt:lpstr>
      <vt:lpstr>Гидрогеология, общие сведения</vt:lpstr>
      <vt:lpstr>Гидрогеология, общие сведения</vt:lpstr>
      <vt:lpstr>Гидрогеология, общие сведения</vt:lpstr>
      <vt:lpstr>Электротомография для поиска оптимальных точек бурения</vt:lpstr>
      <vt:lpstr>PowerPoint Presentation</vt:lpstr>
      <vt:lpstr>Электротомография для поиска оптимальных точек бурения</vt:lpstr>
      <vt:lpstr>Электротомография для поиска оптимальных точек бурения</vt:lpstr>
      <vt:lpstr>PowerPoint Presentation</vt:lpstr>
      <vt:lpstr>Электротомография для поиска оптимальных точек бурения</vt:lpstr>
      <vt:lpstr>Электротомография для поиска оптимальных точек бурения</vt:lpstr>
      <vt:lpstr>Мониторинг и анализ параметров водозаборных скважин</vt:lpstr>
      <vt:lpstr>Мониторинг динамического уровня воды в скважине. Существующие решения</vt:lpstr>
      <vt:lpstr>Мониторинг динамического уровня воды в скважине. Существующие решения</vt:lpstr>
      <vt:lpstr>Мониторинг динамического уровня воды в скважине. Существующие решения</vt:lpstr>
      <vt:lpstr>Мониторинг динамического уровня воды в скважине. Предлагаемое решение – метод стоячих волн.</vt:lpstr>
      <vt:lpstr>Мониторинг динамического уровня воды в скважине. Предлагаемое решение – метод стоячих волн.</vt:lpstr>
      <vt:lpstr>Мониторинг динамического уровня воды в скважине на основе метода стоячих волн</vt:lpstr>
      <vt:lpstr>Мониторинг динамического уровня воды в скважине на основе метода стоячих волн, н.п. Южное</vt:lpstr>
      <vt:lpstr>Мониторинг динамического уровня воды в скважине на основе метода стоячих волн</vt:lpstr>
      <vt:lpstr>Мониторинг динамического уровня воды в скважине на основе метода стоячих волн</vt:lpstr>
      <vt:lpstr>Мониторинг и анализ параметров водозаборных скважин</vt:lpstr>
      <vt:lpstr>Мониторинг и анализ параметров водозаборных скважин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Фаге Алексей Николаевич</dc:creator>
  <cp:lastModifiedBy>Alexey</cp:lastModifiedBy>
  <cp:revision>422</cp:revision>
  <dcterms:created xsi:type="dcterms:W3CDTF">2016-06-22T03:17:25Z</dcterms:created>
  <dcterms:modified xsi:type="dcterms:W3CDTF">2023-09-07T02:49:04Z</dcterms:modified>
  <dc:language>ru-RU</dc:language>
</cp:coreProperties>
</file>