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96" r:id="rId3"/>
    <p:sldId id="268" r:id="rId4"/>
    <p:sldId id="293" r:id="rId5"/>
    <p:sldId id="300" r:id="rId6"/>
    <p:sldId id="303" r:id="rId7"/>
    <p:sldId id="297" r:id="rId8"/>
    <p:sldId id="302" r:id="rId9"/>
    <p:sldId id="278" r:id="rId10"/>
    <p:sldId id="295" r:id="rId11"/>
    <p:sldId id="269" r:id="rId12"/>
    <p:sldId id="301" r:id="rId13"/>
    <p:sldId id="298" r:id="rId14"/>
    <p:sldId id="290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0012" autoAdjust="0"/>
  </p:normalViewPr>
  <p:slideViewPr>
    <p:cSldViewPr>
      <p:cViewPr varScale="1">
        <p:scale>
          <a:sx n="84" d="100"/>
          <a:sy n="84" d="100"/>
        </p:scale>
        <p:origin x="132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68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0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3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36825" y="2576513"/>
            <a:ext cx="9278938" cy="6958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Река </a:t>
            </a:r>
            <a:r>
              <a:rPr lang="ru-RU" dirty="0" err="1"/>
              <a:t>Пякупур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3CD0-0A5F-44F0-A57F-676340712C8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9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4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8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69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1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ed70bd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ed70bd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39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9ac24d5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9ac24d5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69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2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869160"/>
            <a:ext cx="6301208" cy="1102022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  <a:lvl2pPr>
              <a:defRPr>
                <a:solidFill>
                  <a:srgbClr val="3399FF"/>
                </a:solidFill>
              </a:defRPr>
            </a:lvl2pPr>
            <a:lvl3pPr>
              <a:defRPr>
                <a:solidFill>
                  <a:srgbClr val="3399FF"/>
                </a:solidFill>
              </a:defRPr>
            </a:lvl3pPr>
            <a:lvl4pPr>
              <a:defRPr>
                <a:solidFill>
                  <a:srgbClr val="3399FF"/>
                </a:solidFill>
              </a:defRPr>
            </a:lvl4pPr>
            <a:lvl5pPr>
              <a:defRPr>
                <a:solidFill>
                  <a:srgbClr val="3399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3399FF"/>
                </a:solidFill>
              </a:defRPr>
            </a:lvl1pPr>
            <a:lvl2pPr>
              <a:defRPr>
                <a:solidFill>
                  <a:srgbClr val="3399FF"/>
                </a:solidFill>
              </a:defRPr>
            </a:lvl2pPr>
            <a:lvl3pPr>
              <a:defRPr>
                <a:solidFill>
                  <a:srgbClr val="3399FF"/>
                </a:solidFill>
              </a:defRPr>
            </a:lvl3pPr>
            <a:lvl4pPr>
              <a:defRPr>
                <a:solidFill>
                  <a:srgbClr val="3399FF"/>
                </a:solidFill>
              </a:defRPr>
            </a:lvl4pPr>
            <a:lvl5pPr>
              <a:defRPr>
                <a:solidFill>
                  <a:srgbClr val="3399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92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5204893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409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12798"/>
            <a:ext cx="89644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99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99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rgbClr val="3399FF"/>
                </a:solidFill>
              </a:defRPr>
            </a:lvl1pPr>
            <a:lvl2pPr>
              <a:defRPr sz="2400">
                <a:solidFill>
                  <a:srgbClr val="3399FF"/>
                </a:solidFill>
              </a:defRPr>
            </a:lvl2pPr>
            <a:lvl3pPr>
              <a:defRPr sz="2000">
                <a:solidFill>
                  <a:srgbClr val="3399FF"/>
                </a:solidFill>
              </a:defRPr>
            </a:lvl3pPr>
            <a:lvl4pPr>
              <a:defRPr sz="1800">
                <a:solidFill>
                  <a:srgbClr val="3399FF"/>
                </a:solidFill>
              </a:defRPr>
            </a:lvl4pPr>
            <a:lvl5pPr>
              <a:defRPr sz="1800">
                <a:solidFill>
                  <a:srgbClr val="3399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rgbClr val="3399FF"/>
                </a:solidFill>
              </a:defRPr>
            </a:lvl1pPr>
            <a:lvl2pPr>
              <a:defRPr sz="2400">
                <a:solidFill>
                  <a:srgbClr val="3399FF"/>
                </a:solidFill>
              </a:defRPr>
            </a:lvl2pPr>
            <a:lvl3pPr>
              <a:defRPr sz="2000">
                <a:solidFill>
                  <a:srgbClr val="3399FF"/>
                </a:solidFill>
              </a:defRPr>
            </a:lvl3pPr>
            <a:lvl4pPr>
              <a:defRPr sz="1800">
                <a:solidFill>
                  <a:srgbClr val="3399FF"/>
                </a:solidFill>
              </a:defRPr>
            </a:lvl4pPr>
            <a:lvl5pPr>
              <a:defRPr sz="1800">
                <a:solidFill>
                  <a:srgbClr val="3399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9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rgbClr val="3399FF"/>
                </a:solidFill>
              </a:defRPr>
            </a:lvl1pPr>
            <a:lvl2pPr>
              <a:defRPr sz="2000">
                <a:solidFill>
                  <a:srgbClr val="3399FF"/>
                </a:solidFill>
              </a:defRPr>
            </a:lvl2pPr>
            <a:lvl3pPr>
              <a:defRPr sz="1800">
                <a:solidFill>
                  <a:srgbClr val="3399FF"/>
                </a:solidFill>
              </a:defRPr>
            </a:lvl3pPr>
            <a:lvl4pPr>
              <a:defRPr sz="1600">
                <a:solidFill>
                  <a:srgbClr val="3399FF"/>
                </a:solidFill>
              </a:defRPr>
            </a:lvl4pPr>
            <a:lvl5pPr>
              <a:defRPr sz="1600">
                <a:solidFill>
                  <a:srgbClr val="3399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39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rgbClr val="3399FF"/>
                </a:solidFill>
              </a:defRPr>
            </a:lvl1pPr>
            <a:lvl2pPr>
              <a:defRPr sz="2000">
                <a:solidFill>
                  <a:srgbClr val="3399FF"/>
                </a:solidFill>
              </a:defRPr>
            </a:lvl2pPr>
            <a:lvl3pPr>
              <a:defRPr sz="1800">
                <a:solidFill>
                  <a:srgbClr val="3399FF"/>
                </a:solidFill>
              </a:defRPr>
            </a:lvl3pPr>
            <a:lvl4pPr>
              <a:defRPr sz="1600">
                <a:solidFill>
                  <a:srgbClr val="3399FF"/>
                </a:solidFill>
              </a:defRPr>
            </a:lvl4pPr>
            <a:lvl5pPr>
              <a:defRPr sz="1600">
                <a:solidFill>
                  <a:srgbClr val="3399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3399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3399FF"/>
                </a:solidFill>
              </a:defRPr>
            </a:lvl1pPr>
            <a:lvl2pPr>
              <a:defRPr sz="2800">
                <a:solidFill>
                  <a:srgbClr val="3399FF"/>
                </a:solidFill>
              </a:defRPr>
            </a:lvl2pPr>
            <a:lvl3pPr>
              <a:defRPr sz="2400">
                <a:solidFill>
                  <a:srgbClr val="3399FF"/>
                </a:solidFill>
              </a:defRPr>
            </a:lvl3pPr>
            <a:lvl4pPr>
              <a:defRPr sz="2000">
                <a:solidFill>
                  <a:srgbClr val="3399FF"/>
                </a:solidFill>
              </a:defRPr>
            </a:lvl4pPr>
            <a:lvl5pPr>
              <a:defRPr sz="2000">
                <a:solidFill>
                  <a:srgbClr val="3399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399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399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3399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3399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2798"/>
            <a:ext cx="89644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00808"/>
            <a:ext cx="88569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99FF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99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99FF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1187624" y="2514451"/>
            <a:ext cx="6938341" cy="1512168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ru-RU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ИСХОДНЫХ ДАННЫХ ДЛЯ ПРОЕКТИРОВАНИЯ КОМПЛЕКСОВ ПО ОЧИСТКЕ СТОЧНЫХ ВОД</a:t>
            </a:r>
            <a:endParaRPr lang="es-ES" alt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143"/>
          <p:cNvSpPr>
            <a:spLocks noChangeArrowheads="1"/>
          </p:cNvSpPr>
          <p:nvPr/>
        </p:nvSpPr>
        <p:spPr bwMode="auto">
          <a:xfrm>
            <a:off x="1521620" y="4210050"/>
            <a:ext cx="6858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Амбросова Г.Т.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143"/>
          <p:cNvSpPr>
            <a:spLocks noChangeArrowheads="1"/>
          </p:cNvSpPr>
          <p:nvPr/>
        </p:nvSpPr>
        <p:spPr bwMode="auto">
          <a:xfrm>
            <a:off x="1656755" y="483074"/>
            <a:ext cx="5831681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государственный архитектурно-строительный университет (Сибстрин)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водоснабжения и водоотведения</a:t>
            </a:r>
            <a:endParaRPr lang="es-E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ru-RU" sz="1875" dirty="0"/>
          </a:p>
        </p:txBody>
      </p:sp>
      <p:pic>
        <p:nvPicPr>
          <p:cNvPr id="2053" name="Picture 2" descr="C:\Users\ADMIN\Desktop\IMG-20191107-WA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72728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32"/>
          <p:cNvSpPr txBox="1">
            <a:spLocks noChangeArrowheads="1"/>
          </p:cNvSpPr>
          <p:nvPr/>
        </p:nvSpPr>
        <p:spPr bwMode="auto">
          <a:xfrm>
            <a:off x="3874294" y="5657850"/>
            <a:ext cx="1396604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декабрь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s-E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0" y="412798"/>
            <a:ext cx="7740352" cy="11852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SzPts val="990"/>
            </a:pPr>
            <a:r>
              <a:rPr lang="e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ХЕМА</a:t>
            </a:r>
            <a:r>
              <a:rPr lang="e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ОЧИСТНЫХ СООРУЖЕНИЙ КАНАЛИЗАЦИИ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ПРОЕКТУ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RESETILOVS UN</a:t>
            </a:r>
            <a:r>
              <a:rPr lang="e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CO”</a:t>
            </a:r>
            <a:endParaRPr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08900" y="1772816"/>
            <a:ext cx="883919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2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0" y="548680"/>
            <a:ext cx="7560840" cy="36004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СТОЧНОЙ ЖИДКОСТИ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ПОСЁЛКА СУЗУН НОВОСИБИРСКОЙ ОБЛАСТИ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99460"/>
              </p:ext>
            </p:extLst>
          </p:nvPr>
        </p:nvGraphicFramePr>
        <p:xfrm>
          <a:off x="395536" y="1544511"/>
          <a:ext cx="8064895" cy="5327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048">
                  <a:extLst>
                    <a:ext uri="{9D8B030D-6E8A-4147-A177-3AD203B41FA5}">
                      <a16:colId xmlns="" xmlns:a16="http://schemas.microsoft.com/office/drawing/2014/main" val="467131283"/>
                    </a:ext>
                  </a:extLst>
                </a:gridCol>
                <a:gridCol w="3660550">
                  <a:extLst>
                    <a:ext uri="{9D8B030D-6E8A-4147-A177-3AD203B41FA5}">
                      <a16:colId xmlns="" xmlns:a16="http://schemas.microsoft.com/office/drawing/2014/main" val="1670672740"/>
                    </a:ext>
                  </a:extLst>
                </a:gridCol>
                <a:gridCol w="1145441">
                  <a:extLst>
                    <a:ext uri="{9D8B030D-6E8A-4147-A177-3AD203B41FA5}">
                      <a16:colId xmlns="" xmlns:a16="http://schemas.microsoft.com/office/drawing/2014/main" val="1587604831"/>
                    </a:ext>
                  </a:extLst>
                </a:gridCol>
                <a:gridCol w="1351428">
                  <a:extLst>
                    <a:ext uri="{9D8B030D-6E8A-4147-A177-3AD203B41FA5}">
                      <a16:colId xmlns="" xmlns:a16="http://schemas.microsoft.com/office/drawing/2014/main" val="3425503413"/>
                    </a:ext>
                  </a:extLst>
                </a:gridCol>
                <a:gridCol w="1351428">
                  <a:extLst>
                    <a:ext uri="{9D8B030D-6E8A-4147-A177-3AD203B41FA5}">
                      <a16:colId xmlns="" xmlns:a16="http://schemas.microsoft.com/office/drawing/2014/main" val="2730775544"/>
                    </a:ext>
                  </a:extLst>
                </a:gridCol>
              </a:tblGrid>
              <a:tr h="417839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9859135"/>
                  </a:ext>
                </a:extLst>
              </a:tr>
              <a:tr h="555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исходной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фактические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850481476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Взвешенные вещества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3513814948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БПК</a:t>
                      </a:r>
                      <a:r>
                        <a:rPr lang="ru-RU" sz="18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208638421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БПК</a:t>
                      </a:r>
                      <a:r>
                        <a:rPr lang="ru-RU" sz="1800" baseline="-25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800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3398016183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ХПК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2973241723"/>
                  </a:ext>
                </a:extLst>
              </a:tr>
              <a:tr h="44916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аммонийный (по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5-26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80-120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2608240827"/>
                  </a:ext>
                </a:extLst>
              </a:tr>
              <a:tr h="44916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органический (по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1762433981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нитритный (по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2109256637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нитратный (по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1372552188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Азот общий (по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2982410223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Фосфаты (по Р)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мг/л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246508981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Активная реакция (рН)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6,5-8,5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6,8-7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730962204"/>
                  </a:ext>
                </a:extLst>
              </a:tr>
              <a:tr h="277582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2924725116"/>
                  </a:ext>
                </a:extLst>
              </a:tr>
              <a:tr h="277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зимой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ниже 10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974324921"/>
                  </a:ext>
                </a:extLst>
              </a:tr>
              <a:tr h="259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летом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Около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6496" marR="16496" marT="0" marB="0" anchor="ctr"/>
                </a:tc>
                <a:extLst>
                  <a:ext uri="{0D108BD9-81ED-4DB2-BD59-A6C34878D82A}">
                    <a16:rowId xmlns="" xmlns:a16="http://schemas.microsoft.com/office/drawing/2014/main" val="2614493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9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19" y="1"/>
            <a:ext cx="6593681" cy="14847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КАНАЛИЗАЦИИ ПОСЁЛКА МАСЛЯНИНО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9050"/>
            <a:ext cx="6593681" cy="3455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69359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2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064896" cy="66863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ОЧИСТНЫХ СООРУЖЕНИЙ КАНАЛИЗАЦИИ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05343"/>
            <a:ext cx="8856984" cy="476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анализов сточной жидкости и активного ила в лаборатории очистных сооружений канализации.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стационарных приборов, показывающих рН, температуру сточной жидкости, азот аммония, нитриты и нитраты</a:t>
            </a:r>
            <a:r>
              <a:rPr lang="ru-RU" dirty="0"/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кислород, расход сточной жидкости, активного ила и воздуха, реагентов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флокулянтов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1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2132856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27635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546667"/>
            <a:ext cx="7644676" cy="810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РАССМАТРИВАЕМЫЕ ВОПРОСЫ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916832"/>
            <a:ext cx="8520600" cy="4452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расположения и благоустройство комплексов по очистке сточной жидкости.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показателей сточной жидкости для расчёта сооружений механической и биологической очистки.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контроля работы очистных сооружений канализации.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488832" cy="792088"/>
          </a:xfrm>
          <a:noFill/>
        </p:spPr>
        <p:txBody>
          <a:bodyPr>
            <a:noAutofit/>
          </a:bodyPr>
          <a:lstStyle/>
          <a:p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РАЗМЕЩЕНИЕ ОЧИСТНЫХ СООРУЖЕНИЙ КАНАЛИЗАЦИИ (ВИД ИЗ КОСМОСА)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5766608" cy="42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526" y="-1193800"/>
            <a:ext cx="6593681" cy="2387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СТОЧНОЙ ЖИДКОСТИ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319" y="1412776"/>
            <a:ext cx="6593681" cy="489654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!.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ВОДОРОДНЫЙ ПОКАЗАТЕЛЬ (рН).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ТЕМПЕРАТУРА 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жаркие и холодные периоды года).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ВЗВЕШЕННЫЕ ВЩЕСТВА.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БПК (биохимическая потребность в кислороде).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АЗОТА (азот органический, азот аммония).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ФОСФОРА (фосфор органический,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1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ХПК (химическая потребность в кислороде).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ГРУППА СЕРЫ (Сера органическая,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ХЛОРИДЫ.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СПАВ (синтетические поверхностные вещества).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НЕФТЕПРОДУКТЫ.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ФЕНОЛЫ.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ИОНЫ ТЯЖЕЛЫХ МЕТАЛЛОВ (хром, кобальт, кадмий, медь, цинк, железо и др.).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2798"/>
            <a:ext cx="7956376" cy="118522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КОНЦЕНТРАЦИИ ЗАГРЯЗНЕНИЯ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568952" cy="4275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Температура:  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=(Т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+Т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)/(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=15</a:t>
            </a:r>
            <a:r>
              <a:rPr lang="ru-RU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 м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</a:t>
            </a:r>
            <a:r>
              <a:rPr lang="ru-RU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 м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(15*500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+2*500)/(500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+500)=8,5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Активная реакция (рН):     рН=7,2-7,6;   рН=6; (рН)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около 6,5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Взвешенные вещества:       ВВ=М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=65000/150=433 мг/л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БПК: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БПК=М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БПК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=72000/150=480 мг/л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Азот аммония: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=М</a:t>
            </a:r>
            <a:r>
              <a:rPr lang="en-US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4+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=10500/150=70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мг/л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Фосфор: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Р-РО</a:t>
            </a:r>
            <a:r>
              <a:rPr lang="ru-RU" sz="2000" b="1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=М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РО4|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20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=1500/150=10 мг/л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319" y="35744"/>
            <a:ext cx="6981105" cy="159305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СМЕСИ СТОЧНОЙ ЖИДКОСТИ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319" y="2564905"/>
            <a:ext cx="6593681" cy="429309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11982"/>
              </p:ext>
            </p:extLst>
          </p:nvPr>
        </p:nvGraphicFramePr>
        <p:xfrm>
          <a:off x="-324544" y="1772817"/>
          <a:ext cx="8442294" cy="5098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0842"/>
                <a:gridCol w="1461140"/>
                <a:gridCol w="1470156"/>
                <a:gridCol w="1470156"/>
              </a:tblGrid>
              <a:tr h="730084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сточной жидкости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поток1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поток2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(50%)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смесь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(100%)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</a:tr>
              <a:tr h="352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Температура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</a:tr>
              <a:tr h="73008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Водородный 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(рН)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 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</a:tr>
              <a:tr h="73008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Взвешенные вещества, мг/л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</a:tr>
              <a:tr h="35233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БПК</a:t>
                      </a:r>
                      <a:r>
                        <a:rPr lang="ru-RU" sz="2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мг/л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</a:tr>
              <a:tr h="73008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 аммония (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4+), мг/л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</a:tr>
              <a:tr h="73008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 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фосфатов (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Р-РО</a:t>
                      </a:r>
                      <a:r>
                        <a:rPr lang="ru-RU" sz="2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2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мг/л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7" marR="631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0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" y="1844823"/>
            <a:ext cx="8928992" cy="495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24544" y="321738"/>
            <a:ext cx="8520600" cy="8104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ОЧИСТНЫЕ СООРУЖЕНИЯ КАНАЛИЗАЦИИ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7668344" cy="83331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ТЕМПЕРАТУРЫ, рН, </a:t>
            </a:r>
            <a:r>
              <a:rPr lang="en-US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ru-RU" sz="3100" b="1" baseline="-25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100" b="1" baseline="30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ОЧИСТНЫХ СООРУЖЕНИЙ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3012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первичного отстойника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</a:t>
            </a:r>
            <a:r>
              <a:rPr lang="en-US" sz="2400" b="1" baseline="-25000" dirty="0" err="1" smtClean="0"/>
              <a:t>max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2,8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</a:t>
            </a:r>
            <a:endParaRPr lang="ru-RU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γ=1,3;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γ=1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узла биологической очистки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/>
              <a:t>t</a:t>
            </a:r>
            <a:r>
              <a:rPr lang="ru-RU" sz="2400" b="1" baseline="-25000" dirty="0" err="1"/>
              <a:t>нит</a:t>
            </a:r>
            <a:r>
              <a:rPr lang="en-US" sz="2400" b="1" dirty="0"/>
              <a:t>=20[(N-NH</a:t>
            </a:r>
            <a:r>
              <a:rPr lang="en-US" sz="2400" b="1" baseline="-25000" dirty="0"/>
              <a:t>4</a:t>
            </a:r>
            <a:r>
              <a:rPr lang="en-US" sz="2400" b="1" baseline="30000" dirty="0"/>
              <a:t>+</a:t>
            </a:r>
            <a:r>
              <a:rPr lang="en-US" sz="2400" b="1" dirty="0"/>
              <a:t>)</a:t>
            </a:r>
            <a:r>
              <a:rPr lang="ru-RU" sz="2400" b="1" baseline="-25000" dirty="0" err="1"/>
              <a:t>вх</a:t>
            </a:r>
            <a:r>
              <a:rPr lang="en-US" sz="2400" b="1" dirty="0"/>
              <a:t>.- (N-NH</a:t>
            </a:r>
            <a:r>
              <a:rPr lang="en-US" sz="2400" b="1" baseline="-25000" dirty="0"/>
              <a:t>4</a:t>
            </a:r>
            <a:r>
              <a:rPr lang="en-US" sz="2400" b="1" baseline="30000" dirty="0"/>
              <a:t>+</a:t>
            </a:r>
            <a:r>
              <a:rPr lang="en-US" sz="2400" b="1" dirty="0"/>
              <a:t>)</a:t>
            </a:r>
            <a:r>
              <a:rPr lang="ru-RU" sz="2400" b="1" baseline="-25000" dirty="0" err="1"/>
              <a:t>вых</a:t>
            </a:r>
            <a:r>
              <a:rPr lang="en-US" sz="2400" b="1" dirty="0"/>
              <a:t>]/[</a:t>
            </a:r>
            <a:r>
              <a:rPr lang="en-US" sz="2400" b="1" dirty="0" err="1"/>
              <a:t>a</a:t>
            </a:r>
            <a:r>
              <a:rPr lang="en-US" sz="2400" b="1" baseline="-25000" dirty="0" err="1"/>
              <a:t>i</a:t>
            </a:r>
            <a:r>
              <a:rPr lang="en-US" sz="2400" b="1" dirty="0"/>
              <a:t>*(1-S)p*</a:t>
            </a:r>
            <a:r>
              <a:rPr lang="en-US" sz="2400" b="1" dirty="0" err="1"/>
              <a:t>K</a:t>
            </a:r>
            <a:r>
              <a:rPr lang="en-US" sz="2400" b="1" baseline="-25000" dirty="0" err="1"/>
              <a:t>pH</a:t>
            </a:r>
            <a:r>
              <a:rPr lang="en-US" sz="2400" b="1" dirty="0"/>
              <a:t>*T</a:t>
            </a:r>
            <a:r>
              <a:rPr lang="ru-RU" sz="2400" b="1" baseline="-25000" dirty="0" err="1"/>
              <a:t>ст</a:t>
            </a:r>
            <a:r>
              <a:rPr lang="en-US" sz="2400" b="1" dirty="0"/>
              <a:t>]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рН=6,5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=0,28;             рН=7,5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=0,73.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вторичного отстойника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=4,5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7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9e8d4ac312f6425d52bc57b4a6fce23b53c83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576</Words>
  <Application>Microsoft Office PowerPoint</Application>
  <PresentationFormat>Экран (4:3)</PresentationFormat>
  <Paragraphs>187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ПОДГОТОВКА ИСХОДНЫХ ДАННЫХ ДЛЯ ПРОЕКТИРОВАНИЯ КОМПЛЕКСОВ ПО ОЧИСТКЕ СТОЧНЫХ ВОД</vt:lpstr>
      <vt:lpstr>РАССМАТРИВАЕМЫЕ ВОПРОСЫ </vt:lpstr>
      <vt:lpstr> РАЗМЕЩЕНИЕ ОЧИСТНЫХ СООРУЖЕНИЙ КАНАЛИЗАЦИИ (ВИД ИЗ КОСМОСА)</vt:lpstr>
      <vt:lpstr>ПОКАЗАТЕЛИ СТОЧНОЙ ЖИДКОСТИ </vt:lpstr>
      <vt:lpstr>ОПРЕДЕЛЕНИЕ КОНЦЕНТРАЦИИ ЗАГРЯЗНЕНИЯ</vt:lpstr>
      <vt:lpstr> ПОКАЗАТЕЛИ СМЕСИ СТОЧНОЙ ЖИДКОСТИ </vt:lpstr>
      <vt:lpstr>ОЧИСТНЫЕ СООРУЖЕНИЯ КАНАЛИЗАЦИИ</vt:lpstr>
      <vt:lpstr>ВЛИЯНИЕ ТЕМПЕРАТУРЫ, рН, N-NH4+, НА ОБЪЁМЫ ОЧИСТНЫХ СООРУЖЕНИЙ</vt:lpstr>
      <vt:lpstr>Презентация PowerPoint</vt:lpstr>
      <vt:lpstr>СХЕМА ОЧИСТНЫХ СООРУЖЕНИЙ КАНАЛИЗАЦИИ  ПО ПРОЕКТУ “RESETILOVS UN CO”</vt:lpstr>
      <vt:lpstr>ПОКАЗАТЕЛИ СТОЧНОЙ ЖИДКОСТИ  ПОСЁЛКА СУЗУН НОВОСИБИРСКОЙ ОБЛАСТИ</vt:lpstr>
      <vt:lpstr>СООРУЖЕНИЯ КАНАЛИЗАЦИИ ПОСЁЛКА МАСЛЯНИНО  </vt:lpstr>
      <vt:lpstr>КОНТРОЛЬ РАБОТЫ ОЧИСТНЫХ СООРУЖЕНИЙ КАНАЛИЗАЦИИ  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Брызги воды</dc:title>
  <dc:creator>obstinate</dc:creator>
  <dc:description>Шаблон презентации с сайта https://presentation-creation.ru/</dc:description>
  <cp:lastModifiedBy>1</cp:lastModifiedBy>
  <cp:revision>585</cp:revision>
  <dcterms:created xsi:type="dcterms:W3CDTF">2018-02-25T09:09:03Z</dcterms:created>
  <dcterms:modified xsi:type="dcterms:W3CDTF">2022-12-09T01:54:31Z</dcterms:modified>
</cp:coreProperties>
</file>