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g" ContentType="image/jpeg"/>
  <Override PartName="/ppt/media/image52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82" r:id="rId3"/>
    <p:sldId id="262" r:id="rId4"/>
    <p:sldId id="301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283" r:id="rId16"/>
    <p:sldId id="297" r:id="rId17"/>
    <p:sldId id="303" r:id="rId18"/>
    <p:sldId id="300" r:id="rId19"/>
    <p:sldId id="291" r:id="rId20"/>
    <p:sldId id="272" r:id="rId21"/>
    <p:sldId id="265" r:id="rId22"/>
    <p:sldId id="26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538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AF10A-A6B0-4672-B82A-CCBCFC47DBDC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6654-3C95-4633-8CB6-83CB9B3FBF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4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C8BFD-82B6-41BB-8F30-9FBBC3599D9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85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41CF3-D782-4E43-9EDE-C2801D67A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545C82-D57C-4158-8F0E-068BF93EA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14D825-DDB5-4D8F-8E8F-38B8F75E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EB8FB1-13AE-4D39-8169-4E940892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AF2CE8-4041-4229-9D41-7783F52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37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8495B-17F0-4DAF-A0E6-9B959477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732D94-1DA5-4F3D-BDBF-E9239C05B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DDB65-126C-4456-98AD-4B30F1FA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76246A-90F2-4179-9492-216B729E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67F583-F2C1-4567-9015-93B9B67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4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FE6032-B24D-4317-AFCD-528B3C397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1568-AB5A-4563-8858-1E71C17B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CDA803-8E8C-492B-8FF3-5E945694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DFD75-F23C-4003-8886-0EFE036C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BEE14-3C1D-42B1-9BFD-96B6F66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5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9724" y="11"/>
            <a:ext cx="4863855" cy="685540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1935" y="3019525"/>
            <a:ext cx="3037333" cy="97761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8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51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8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0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5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7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0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578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71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0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79315"/>
          <a:stretch/>
        </p:blipFill>
        <p:spPr>
          <a:xfrm>
            <a:off x="-4035" y="230189"/>
            <a:ext cx="12192000" cy="11365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94FF8-4DD3-48C7-B934-32BE36F0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32" y="368300"/>
            <a:ext cx="11464925" cy="13255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400" kern="1200" cap="all" baseline="0" dirty="0" smtClean="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2BF016-C1D5-4310-826E-37826F40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78" y="1825624"/>
            <a:ext cx="11593115" cy="4664075"/>
          </a:xfrm>
        </p:spPr>
        <p:txBody>
          <a:bodyPr/>
          <a:lstStyle>
            <a:lvl1pPr marL="0" indent="0">
              <a:buNone/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19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241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480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120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5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3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BEAF1-7CF6-40F6-8B4F-49B50C25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23CDA-3827-42A4-945E-9F6463640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1FF07-32B8-4A46-9EB3-F75A189C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E5295-CA41-4250-8107-A9D04C29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ECFFEA-2E2C-433D-9DFF-EA536987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9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36035-7201-4E91-9025-15978237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0D1-592E-447B-AA71-4DC6A55B8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C23CF8-05A9-4179-A74C-EE907D0C3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90C0B-5EB2-46AE-B045-0403A1B1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B38EE-9882-4993-B3CA-F138EDFF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47287A-02F7-49E8-BDA0-90887B99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04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A402B-0E02-4B06-83AE-7669D8A3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2B2181-458B-4C2A-A6CD-CB9B5922D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6A10FC-37FF-47D7-A1AD-32CD3AAE5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73C5B0-3040-4667-9F3A-610886967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0F9B9A-FB7A-4904-B2CF-F336A4AFF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FA6135-54A6-4E50-8D48-291398DB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856235-293C-4E17-B7A9-E0716D7E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00AD946-7F6D-4642-B77C-BDF0A669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8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632BD-4B55-43DC-A12F-C400B5FE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215B34-D9FD-41A0-A190-B5334EA5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6EAFA0-7866-46FA-853F-09685393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10098-552A-4932-9BF6-6600A4D5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7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CB72CE-B86C-406C-A568-E6A648F0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3472A-9ACA-4FE8-8FC8-E55173D9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E254BB-7EF9-44D9-9BCB-832420D6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5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4556A-46BA-4AD9-83CA-55270399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A30B92-B7D7-4E03-BCC0-91F31176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31246E-AFA5-4DAA-A3B9-731191564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A8B42-7060-4CC0-AF47-CE8B9C6F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13542D-8644-436F-A5E8-E455622F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54C7A6-02D2-4EF9-AE8E-320D646C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7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CC00A-5DC9-4755-B1CA-79177C76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91EA88-17AD-4B58-BBC7-3A47EE6B5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4EA92-72A6-4D8C-82AF-E855D6252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C7470B-03FF-41AE-899F-FF343201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AC4412-3245-4670-BCE5-C132D061B864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62F564-F7D6-48D3-9F9F-3B496D92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63CBDE-B932-4A23-91CD-0DC96E22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618AA-22C5-4F0D-8CCD-94918CD54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5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58ADE-DA74-4B60-98EB-ECE78C50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1" y="365125"/>
            <a:ext cx="11571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C91C02-B587-4483-87B3-F22889568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21" y="1825624"/>
            <a:ext cx="11571479" cy="46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15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2502" userDrawn="1">
          <p15:clr>
            <a:srgbClr val="F26B43"/>
          </p15:clr>
        </p15:guide>
        <p15:guide id="5" pos="5201" userDrawn="1">
          <p15:clr>
            <a:srgbClr val="F26B43"/>
          </p15:clr>
        </p15:guide>
        <p15:guide id="6" pos="7456" userDrawn="1">
          <p15:clr>
            <a:srgbClr val="F26B43"/>
          </p15:clr>
        </p15:guide>
        <p15:guide id="7" orient="horz" pos="2794" userDrawn="1">
          <p15:clr>
            <a:srgbClr val="F26B43"/>
          </p15:clr>
        </p15:guide>
        <p15:guide id="8" orient="horz" pos="1502" userDrawn="1">
          <p15:clr>
            <a:srgbClr val="F26B43"/>
          </p15:clr>
        </p15:guide>
        <p15:guide id="9" pos="4974" userDrawn="1">
          <p15:clr>
            <a:srgbClr val="F26B43"/>
          </p15:clr>
        </p15:guide>
        <p15:guide id="10" pos="27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5847-C349-4166-926A-B3AF2F758918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B47D1-2620-48CB-A8AE-DFC6AE650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2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176"/>
            <a:ext cx="7114032" cy="393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r="21250"/>
          <a:stretch/>
        </p:blipFill>
        <p:spPr>
          <a:xfrm>
            <a:off x="6943344" y="0"/>
            <a:ext cx="524865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23" y="2194560"/>
            <a:ext cx="4773697" cy="1933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8992" y="2245252"/>
            <a:ext cx="510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РЕШЕНИЯ ДЛЯ СИСТЕМ ВОДОСНАБЖЕНИЯ</a:t>
            </a:r>
          </a:p>
          <a:p>
            <a:endParaRPr lang="ru-RU" sz="3600" dirty="0" smtClean="0">
              <a:latin typeface="Arial Narrow" panose="020B0606020202030204" pitchFamily="34" charset="0"/>
            </a:endParaRPr>
          </a:p>
          <a:p>
            <a:r>
              <a:rPr lang="ru-RU" sz="3600" dirty="0" smtClean="0">
                <a:latin typeface="Arial Narrow" panose="020B0606020202030204" pitchFamily="34" charset="0"/>
              </a:rPr>
              <a:t>Станции водоподготовки БИОГАРД-ВОС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pic>
        <p:nvPicPr>
          <p:cNvPr id="1026" name="Рисунок 1" descr="cid:image001.gif@01D17E03.C7AFE4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" y="568125"/>
            <a:ext cx="1096073" cy="89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cid:image002.gif@01D17E03.C7AFE4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12" y="568124"/>
            <a:ext cx="1848295" cy="8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2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8987" y="1076673"/>
            <a:ext cx="2618823" cy="149799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Республика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Татарстан,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северо-западнее 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д.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Куюки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2021</a:t>
            </a:r>
            <a:endParaRPr sz="907">
              <a:latin typeface="Microsoft Sans Serif"/>
              <a:cs typeface="Microsoft Sans Serif"/>
            </a:endParaRPr>
          </a:p>
          <a:p>
            <a:pPr marL="14395">
              <a:spcBef>
                <a:spcPts val="735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а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чик: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18" dirty="0">
                <a:latin typeface="Microsoft Sans Serif"/>
                <a:cs typeface="Microsoft Sans Serif"/>
              </a:rPr>
              <a:t>ООО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68" dirty="0">
                <a:latin typeface="Microsoft Sans Serif"/>
                <a:cs typeface="Microsoft Sans Serif"/>
              </a:rPr>
              <a:t>СК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«БРИЗ»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1516">
              <a:spcBef>
                <a:spcPts val="1115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181"/>
              </a:spcBef>
            </a:pPr>
            <a:r>
              <a:rPr sz="907" spc="-14" dirty="0">
                <a:latin typeface="Microsoft Sans Serif"/>
                <a:cs typeface="Microsoft Sans Serif"/>
              </a:rPr>
              <a:t>Проектирование, </a:t>
            </a:r>
            <a:r>
              <a:rPr sz="907" spc="-18" dirty="0">
                <a:latin typeface="Microsoft Sans Serif"/>
                <a:cs typeface="Microsoft Sans Serif"/>
              </a:rPr>
              <a:t>производство,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8987" y="597999"/>
            <a:ext cx="3130150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36" dirty="0"/>
              <a:t>Микро</a:t>
            </a:r>
            <a:r>
              <a:rPr sz="2000" spc="-154" dirty="0"/>
              <a:t>р</a:t>
            </a:r>
            <a:r>
              <a:rPr sz="2000" spc="150" dirty="0"/>
              <a:t>айо</a:t>
            </a:r>
            <a:r>
              <a:rPr sz="2000" spc="213" dirty="0"/>
              <a:t>н</a:t>
            </a:r>
            <a:r>
              <a:rPr sz="2000" spc="-331" dirty="0"/>
              <a:t> </a:t>
            </a:r>
            <a:r>
              <a:rPr sz="2000" spc="-73" dirty="0"/>
              <a:t>«Яшьле</a:t>
            </a:r>
            <a:r>
              <a:rPr sz="2000" spc="-95" dirty="0"/>
              <a:t>к</a:t>
            </a:r>
            <a:r>
              <a:rPr sz="2000" spc="-413" dirty="0"/>
              <a:t>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0408" y="2676889"/>
            <a:ext cx="2879669" cy="1071483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29943" rIns="0" bIns="0" rtlCol="0">
            <a:spAutoFit/>
          </a:bodyPr>
          <a:lstStyle/>
          <a:p>
            <a:pPr marL="82918">
              <a:spcBef>
                <a:spcPts val="236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82918">
              <a:spcBef>
                <a:spcPts val="512"/>
              </a:spcBef>
            </a:pPr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42-1000.НМ-20003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46450" indent="-164108">
              <a:buFont typeface="Trebuchet MS"/>
              <a:buChar char="∙"/>
              <a:tabLst>
                <a:tab pos="245874" algn="l"/>
                <a:tab pos="247026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грубой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очистки;</a:t>
            </a:r>
            <a:endParaRPr sz="907">
              <a:latin typeface="Microsoft Sans Serif"/>
              <a:cs typeface="Microsoft Sans Serif"/>
            </a:endParaRPr>
          </a:p>
          <a:p>
            <a:pPr marL="246450" marR="88676" indent="-163532">
              <a:buFont typeface="Trebuchet MS"/>
              <a:buChar char="∙"/>
              <a:tabLst>
                <a:tab pos="245874" algn="l"/>
                <a:tab pos="247026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реагентное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хозяйство</a:t>
            </a:r>
            <a:r>
              <a:rPr sz="907" spc="-14" dirty="0">
                <a:latin typeface="Microsoft Sans Serif"/>
                <a:cs typeface="Microsoft Sans Serif"/>
              </a:rPr>
              <a:t> дозирования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гипохлорита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натрия;</a:t>
            </a:r>
            <a:endParaRPr sz="907">
              <a:latin typeface="Microsoft Sans Serif"/>
              <a:cs typeface="Microsoft Sans Serif"/>
            </a:endParaRPr>
          </a:p>
          <a:p>
            <a:pPr marL="246450" indent="-164108">
              <a:buFont typeface="Trebuchet MS"/>
              <a:buChar char="∙"/>
              <a:tabLst>
                <a:tab pos="245874" algn="l"/>
                <a:tab pos="247026" algn="l"/>
              </a:tabLst>
            </a:pPr>
            <a:r>
              <a:rPr sz="907" spc="-27" dirty="0">
                <a:latin typeface="Microsoft Sans Serif"/>
                <a:cs typeface="Microsoft Sans Serif"/>
              </a:rPr>
              <a:t>т</a:t>
            </a:r>
            <a:r>
              <a:rPr sz="907" spc="-50" dirty="0">
                <a:latin typeface="Microsoft Sans Serif"/>
                <a:cs typeface="Microsoft Sans Serif"/>
              </a:rPr>
              <a:t>е</a:t>
            </a:r>
            <a:r>
              <a:rPr sz="907" dirty="0">
                <a:latin typeface="Microsoft Sans Serif"/>
                <a:cs typeface="Microsoft Sans Serif"/>
              </a:rPr>
              <a:t>хн</a:t>
            </a:r>
            <a:r>
              <a:rPr sz="907" spc="-5" dirty="0">
                <a:latin typeface="Microsoft Sans Serif"/>
                <a:cs typeface="Microsoft Sans Serif"/>
              </a:rPr>
              <a:t>ический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9" dirty="0">
                <a:latin typeface="Microsoft Sans Serif"/>
                <a:cs typeface="Microsoft Sans Serif"/>
              </a:rPr>
              <a:t>у</a:t>
            </a:r>
            <a:r>
              <a:rPr sz="907" spc="-18" dirty="0">
                <a:latin typeface="Microsoft Sans Serif"/>
                <a:cs typeface="Microsoft Sans Serif"/>
              </a:rPr>
              <a:t>ч</a:t>
            </a:r>
            <a:r>
              <a:rPr sz="907" spc="-23" dirty="0">
                <a:latin typeface="Microsoft Sans Serif"/>
                <a:cs typeface="Microsoft Sans Serif"/>
              </a:rPr>
              <a:t>е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46450" indent="-164108">
              <a:buFont typeface="Trebuchet MS"/>
              <a:buChar char="∙"/>
              <a:tabLst>
                <a:tab pos="245874" algn="l"/>
                <a:tab pos="247026" algn="l"/>
              </a:tabLst>
            </a:pPr>
            <a:r>
              <a:rPr sz="907" spc="-23" dirty="0">
                <a:latin typeface="Microsoft Sans Serif"/>
                <a:cs typeface="Microsoft Sans Serif"/>
              </a:rPr>
              <a:t>блочно-модульное </a:t>
            </a:r>
            <a:r>
              <a:rPr sz="907" spc="-18" dirty="0">
                <a:latin typeface="Microsoft Sans Serif"/>
                <a:cs typeface="Microsoft Sans Serif"/>
              </a:rPr>
              <a:t>здание </a:t>
            </a:r>
            <a:r>
              <a:rPr sz="907" spc="-32" dirty="0">
                <a:latin typeface="Microsoft Sans Serif"/>
                <a:cs typeface="Microsoft Sans Serif"/>
              </a:rPr>
              <a:t>8000х3000х3000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2405" y="4711212"/>
            <a:ext cx="2819208" cy="1322288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Задачи: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7"/>
              </a:spcBef>
            </a:pPr>
            <a:r>
              <a:rPr sz="907" spc="-23" dirty="0">
                <a:latin typeface="Microsoft Sans Serif"/>
                <a:cs typeface="Microsoft Sans Serif"/>
              </a:rPr>
              <a:t>Доочистка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27" dirty="0">
                <a:latin typeface="Microsoft Sans Serif"/>
                <a:cs typeface="Microsoft Sans Serif"/>
              </a:rPr>
              <a:t>трубопровода, </a:t>
            </a:r>
            <a:r>
              <a:rPr sz="907" spc="-9" dirty="0">
                <a:latin typeface="Microsoft Sans Serif"/>
                <a:cs typeface="Microsoft Sans Serif"/>
              </a:rPr>
              <a:t>с </a:t>
            </a:r>
            <a:r>
              <a:rPr sz="907" spc="-23" dirty="0">
                <a:latin typeface="Microsoft Sans Serif"/>
                <a:cs typeface="Microsoft Sans Serif"/>
              </a:rPr>
              <a:t>качеством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соответствующим</a:t>
            </a:r>
            <a:r>
              <a:rPr sz="907" spc="-18" dirty="0">
                <a:latin typeface="Microsoft Sans Serif"/>
                <a:cs typeface="Microsoft Sans Serif"/>
              </a:rPr>
              <a:t> СанПин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1.2.3685-21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«Гигиениче- 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ские </a:t>
            </a:r>
            <a:r>
              <a:rPr sz="907" spc="-14" dirty="0">
                <a:latin typeface="Microsoft Sans Serif"/>
                <a:cs typeface="Microsoft Sans Serif"/>
              </a:rPr>
              <a:t>нормативы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8" dirty="0">
                <a:latin typeface="Microsoft Sans Serif"/>
                <a:cs typeface="Microsoft Sans Serif"/>
              </a:rPr>
              <a:t>требования </a:t>
            </a:r>
            <a:r>
              <a:rPr sz="907" spc="-5" dirty="0">
                <a:latin typeface="Microsoft Sans Serif"/>
                <a:cs typeface="Microsoft Sans Serif"/>
              </a:rPr>
              <a:t>к </a:t>
            </a:r>
            <a:r>
              <a:rPr sz="907" spc="-14" dirty="0">
                <a:latin typeface="Microsoft Sans Serif"/>
                <a:cs typeface="Microsoft Sans Serif"/>
              </a:rPr>
              <a:t>обеспечению </a:t>
            </a:r>
            <a:r>
              <a:rPr sz="907" spc="-9" dirty="0">
                <a:latin typeface="Microsoft Sans Serif"/>
                <a:cs typeface="Microsoft Sans Serif"/>
              </a:rPr>
              <a:t>безо-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пасности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4" dirty="0">
                <a:latin typeface="Microsoft Sans Serif"/>
                <a:cs typeface="Microsoft Sans Serif"/>
              </a:rPr>
              <a:t>(или) </a:t>
            </a:r>
            <a:r>
              <a:rPr sz="907" spc="-18" dirty="0">
                <a:latin typeface="Microsoft Sans Serif"/>
                <a:cs typeface="Microsoft Sans Serif"/>
              </a:rPr>
              <a:t>безвредности </a:t>
            </a:r>
            <a:r>
              <a:rPr sz="907" spc="-23" dirty="0">
                <a:latin typeface="Microsoft Sans Serif"/>
                <a:cs typeface="Microsoft Sans Serif"/>
              </a:rPr>
              <a:t>для человека факто-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ров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среды обитания».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2"/>
              </a:spcBef>
            </a:pPr>
            <a:r>
              <a:rPr sz="907" spc="-18" dirty="0">
                <a:latin typeface="Microsoft Sans Serif"/>
                <a:cs typeface="Microsoft Sans Serif"/>
              </a:rPr>
              <a:t>Поставка </a:t>
            </a:r>
            <a:r>
              <a:rPr sz="907" spc="-23" dirty="0">
                <a:latin typeface="Microsoft Sans Serif"/>
                <a:cs typeface="Microsoft Sans Serif"/>
              </a:rPr>
              <a:t>оборудования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8" dirty="0">
                <a:latin typeface="Microsoft Sans Serif"/>
                <a:cs typeface="Microsoft Sans Serif"/>
              </a:rPr>
              <a:t>блочно–модульном </a:t>
            </a:r>
            <a:r>
              <a:rPr sz="907" spc="5" dirty="0">
                <a:latin typeface="Microsoft Sans Serif"/>
                <a:cs typeface="Microsoft Sans Serif"/>
              </a:rPr>
              <a:t>испол- </a:t>
            </a:r>
            <a:r>
              <a:rPr sz="907" spc="9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нении.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5108" y="4711327"/>
            <a:ext cx="3169882" cy="1322288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11516" marR="4607">
              <a:spcBef>
                <a:spcPts val="512"/>
              </a:spcBef>
            </a:pPr>
            <a:r>
              <a:rPr sz="907" spc="-27" dirty="0">
                <a:latin typeface="Microsoft Sans Serif"/>
                <a:cs typeface="Microsoft Sans Serif"/>
              </a:rPr>
              <a:t>Комплекс</a:t>
            </a:r>
            <a:r>
              <a:rPr sz="907" spc="5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очистных</a:t>
            </a:r>
            <a:r>
              <a:rPr sz="907" spc="5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сооружений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Биогард</a:t>
            </a:r>
            <a:r>
              <a:rPr sz="907" spc="50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блочно-модуль-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ном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контейнере.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7"/>
              </a:spcBef>
            </a:pPr>
            <a:r>
              <a:rPr sz="907" spc="-23" dirty="0">
                <a:latin typeface="Microsoft Sans Serif"/>
                <a:cs typeface="Microsoft Sans Serif"/>
              </a:rPr>
              <a:t>Исходная вода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14" dirty="0">
                <a:latin typeface="Microsoft Sans Serif"/>
                <a:cs typeface="Microsoft Sans Serif"/>
              </a:rPr>
              <a:t>грубой </a:t>
            </a:r>
            <a:r>
              <a:rPr sz="907" spc="-9" dirty="0">
                <a:latin typeface="Microsoft Sans Serif"/>
                <a:cs typeface="Microsoft Sans Serif"/>
              </a:rPr>
              <a:t>очистки.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После </a:t>
            </a:r>
            <a:r>
              <a:rPr sz="907" spc="-18" dirty="0">
                <a:latin typeface="Microsoft Sans Serif"/>
                <a:cs typeface="Microsoft Sans Serif"/>
              </a:rPr>
              <a:t>предварительной механической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воду </a:t>
            </a:r>
            <a:r>
              <a:rPr sz="907" spc="5" dirty="0">
                <a:latin typeface="Microsoft Sans Serif"/>
                <a:cs typeface="Microsoft Sans Serif"/>
              </a:rPr>
              <a:t>до- </a:t>
            </a:r>
            <a:r>
              <a:rPr sz="907" spc="9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зируется </a:t>
            </a:r>
            <a:r>
              <a:rPr sz="907" spc="-18" dirty="0">
                <a:latin typeface="Microsoft Sans Serif"/>
                <a:cs typeface="Microsoft Sans Serif"/>
              </a:rPr>
              <a:t>раствор </a:t>
            </a:r>
            <a:r>
              <a:rPr sz="907" spc="-14" dirty="0">
                <a:latin typeface="Microsoft Sans Serif"/>
                <a:cs typeface="Microsoft Sans Serif"/>
              </a:rPr>
              <a:t>гипохлорита натрия. </a:t>
            </a:r>
            <a:r>
              <a:rPr sz="907" spc="-32" dirty="0">
                <a:latin typeface="Microsoft Sans Serif"/>
                <a:cs typeface="Microsoft Sans Serif"/>
              </a:rPr>
              <a:t>Обработанная </a:t>
            </a:r>
            <a:r>
              <a:rPr sz="907" spc="5" dirty="0">
                <a:latin typeface="Microsoft Sans Serif"/>
                <a:cs typeface="Microsoft Sans Serif"/>
              </a:rPr>
              <a:t>реа- </a:t>
            </a:r>
            <a:r>
              <a:rPr sz="907" spc="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гентами </a:t>
            </a:r>
            <a:r>
              <a:rPr sz="907" spc="-23" dirty="0">
                <a:latin typeface="Microsoft Sans Serif"/>
                <a:cs typeface="Microsoft Sans Serif"/>
              </a:rPr>
              <a:t>вода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3" dirty="0">
                <a:latin typeface="Microsoft Sans Serif"/>
                <a:cs typeface="Microsoft Sans Serif"/>
              </a:rPr>
              <a:t>РЧВ </a:t>
            </a:r>
            <a:r>
              <a:rPr sz="907" spc="-32" dirty="0">
                <a:latin typeface="Microsoft Sans Serif"/>
                <a:cs typeface="Microsoft Sans Serif"/>
              </a:rPr>
              <a:t>откуда </a:t>
            </a:r>
            <a:r>
              <a:rPr sz="907" dirty="0">
                <a:latin typeface="Microsoft Sans Serif"/>
                <a:cs typeface="Microsoft Sans Serif"/>
              </a:rPr>
              <a:t>при </a:t>
            </a:r>
            <a:r>
              <a:rPr sz="907" spc="-18" dirty="0">
                <a:latin typeface="Microsoft Sans Serif"/>
                <a:cs typeface="Microsoft Sans Serif"/>
              </a:rPr>
              <a:t>помощи </a:t>
            </a:r>
            <a:r>
              <a:rPr sz="907" spc="-9" dirty="0">
                <a:latin typeface="Microsoft Sans Serif"/>
                <a:cs typeface="Microsoft Sans Serif"/>
              </a:rPr>
              <a:t>группы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насосов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направляется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сеть.</a:t>
            </a:r>
            <a:endParaRPr sz="907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46097" y="1577847"/>
            <a:ext cx="2447229" cy="2774870"/>
            <a:chOff x="7276668" y="1740014"/>
            <a:chExt cx="2698750" cy="30600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6668" y="1740014"/>
              <a:ext cx="2698508" cy="15299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6675" y="3270008"/>
              <a:ext cx="2698501" cy="152999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42365" y="4815122"/>
            <a:ext cx="1747863" cy="13874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43771" y="1574956"/>
            <a:ext cx="2458746" cy="2780628"/>
            <a:chOff x="4186326" y="1736826"/>
            <a:chExt cx="2711450" cy="30664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9501" y="1740001"/>
              <a:ext cx="2704845" cy="30600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89501" y="1740001"/>
              <a:ext cx="2705100" cy="3060065"/>
            </a:xfrm>
            <a:custGeom>
              <a:avLst/>
              <a:gdLst/>
              <a:ahLst/>
              <a:cxnLst/>
              <a:rect l="l" t="t" r="r" b="b"/>
              <a:pathLst>
                <a:path w="2705100" h="3060065">
                  <a:moveTo>
                    <a:pt x="0" y="3060001"/>
                  </a:moveTo>
                  <a:lnTo>
                    <a:pt x="2704845" y="3060001"/>
                  </a:lnTo>
                  <a:lnTo>
                    <a:pt x="2704845" y="0"/>
                  </a:lnTo>
                  <a:lnTo>
                    <a:pt x="0" y="0"/>
                  </a:lnTo>
                  <a:lnTo>
                    <a:pt x="0" y="3060001"/>
                  </a:lnTo>
                  <a:close/>
                </a:path>
              </a:pathLst>
            </a:custGeom>
            <a:ln w="635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866224" y="4082719"/>
            <a:ext cx="1197703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32" dirty="0">
                <a:latin typeface="Microsoft Sans Serif"/>
                <a:cs typeface="Microsoft Sans Serif"/>
              </a:rPr>
              <a:t>1000,8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/сутки</a:t>
            </a:r>
            <a:endParaRPr sz="90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18655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6107" y="1076673"/>
            <a:ext cx="2715561" cy="125882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95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73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ль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ая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б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ла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ть,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1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ло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ский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район,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2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77" dirty="0">
                <a:solidFill>
                  <a:srgbClr val="176481"/>
                </a:solidFill>
                <a:latin typeface="Microsoft Sans Serif"/>
                <a:cs typeface="Microsoft Sans Serif"/>
              </a:rPr>
              <a:t>Э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 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«</a:t>
            </a:r>
            <a:r>
              <a:rPr sz="907" spc="-141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ловая»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2021</a:t>
            </a:r>
            <a:endParaRPr sz="907">
              <a:latin typeface="Microsoft Sans Serif"/>
              <a:cs typeface="Microsoft Sans Serif"/>
            </a:endParaRPr>
          </a:p>
          <a:p>
            <a:pPr marL="14395" marR="1790794" indent="-576">
              <a:lnSpc>
                <a:spcPct val="167300"/>
              </a:lnSpc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а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чик: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ЕВ</a:t>
            </a:r>
            <a:r>
              <a:rPr sz="907" spc="-82" dirty="0">
                <a:latin typeface="Microsoft Sans Serif"/>
                <a:cs typeface="Microsoft Sans Serif"/>
              </a:rPr>
              <a:t>Р</a:t>
            </a:r>
            <a:r>
              <a:rPr sz="907" spc="-59" dirty="0">
                <a:latin typeface="Microsoft Sans Serif"/>
                <a:cs typeface="Microsoft Sans Serif"/>
              </a:rPr>
              <a:t>А</a:t>
            </a:r>
            <a:r>
              <a:rPr sz="907" spc="-14" dirty="0">
                <a:latin typeface="Microsoft Sans Serif"/>
                <a:cs typeface="Microsoft Sans Serif"/>
              </a:rPr>
              <a:t>З  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</a:t>
            </a:r>
            <a:endParaRPr sz="907">
              <a:latin typeface="Microsoft Sans Serif"/>
              <a:cs typeface="Microsoft Sans Serif"/>
            </a:endParaRPr>
          </a:p>
          <a:p>
            <a:pPr marL="14395">
              <a:spcBef>
                <a:spcPts val="181"/>
              </a:spcBef>
            </a:pPr>
            <a:r>
              <a:rPr sz="907" spc="-14" dirty="0">
                <a:latin typeface="Microsoft Sans Serif"/>
                <a:cs typeface="Microsoft Sans Serif"/>
              </a:rPr>
              <a:t>Проектирование,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ввод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эксплуатацию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6108" y="597999"/>
            <a:ext cx="5170851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5" dirty="0"/>
              <a:t>к</a:t>
            </a:r>
            <a:r>
              <a:rPr sz="2000" spc="63" dirty="0"/>
              <a:t>омпле</a:t>
            </a:r>
            <a:r>
              <a:rPr sz="2000" spc="-27" dirty="0"/>
              <a:t>к</a:t>
            </a:r>
            <a:r>
              <a:rPr sz="2000" spc="439" dirty="0"/>
              <a:t>с</a:t>
            </a:r>
            <a:r>
              <a:rPr sz="2000" spc="-331" dirty="0"/>
              <a:t> </a:t>
            </a:r>
            <a:r>
              <a:rPr sz="2000" spc="181" dirty="0"/>
              <a:t>п</a:t>
            </a:r>
            <a:r>
              <a:rPr sz="2000" spc="230" dirty="0"/>
              <a:t>о</a:t>
            </a:r>
            <a:r>
              <a:rPr sz="2000" spc="-331" dirty="0"/>
              <a:t> </a:t>
            </a:r>
            <a:r>
              <a:rPr sz="2000" spc="113" dirty="0"/>
              <a:t>произв</a:t>
            </a:r>
            <a:r>
              <a:rPr sz="2000" spc="77" dirty="0"/>
              <a:t>о</a:t>
            </a:r>
            <a:r>
              <a:rPr sz="2000" spc="86" dirty="0"/>
              <a:t>д</a:t>
            </a:r>
            <a:r>
              <a:rPr sz="2000" spc="367" dirty="0"/>
              <a:t>с</a:t>
            </a:r>
            <a:r>
              <a:rPr sz="2000" spc="-18" dirty="0"/>
              <a:t>т</a:t>
            </a:r>
            <a:r>
              <a:rPr sz="2000" spc="-50" dirty="0"/>
              <a:t>в</a:t>
            </a:r>
            <a:r>
              <a:rPr sz="2000" spc="-18" dirty="0"/>
              <a:t>у</a:t>
            </a:r>
            <a:r>
              <a:rPr sz="2000" spc="-331" dirty="0"/>
              <a:t> </a:t>
            </a:r>
            <a:r>
              <a:rPr sz="2000" spc="9" dirty="0"/>
              <a:t>в</a:t>
            </a:r>
            <a:r>
              <a:rPr sz="2000" spc="95" dirty="0"/>
              <a:t>анадия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02570" y="2445652"/>
            <a:ext cx="2894640" cy="3185027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32246" rIns="0" bIns="0" rtlCol="0">
            <a:spAutoFit/>
          </a:bodyPr>
          <a:lstStyle/>
          <a:p>
            <a:pPr marL="97889">
              <a:spcBef>
                <a:spcPts val="254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97889">
              <a:spcBef>
                <a:spcPts val="181"/>
              </a:spcBef>
            </a:pPr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47-1128.НП-37350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накопления</a:t>
            </a:r>
            <a:r>
              <a:rPr sz="907" spc="-18" dirty="0">
                <a:latin typeface="Microsoft Sans Serif"/>
                <a:cs typeface="Microsoft Sans Serif"/>
              </a:rPr>
              <a:t> исходной </a:t>
            </a:r>
            <a:r>
              <a:rPr sz="907" spc="-14" dirty="0">
                <a:latin typeface="Microsoft Sans Serif"/>
                <a:cs typeface="Microsoft Sans Serif"/>
              </a:rPr>
              <a:t>воды;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18" dirty="0">
                <a:latin typeface="Microsoft Sans Serif"/>
                <a:cs typeface="Microsoft Sans Serif"/>
              </a:rPr>
              <a:t> подачи воды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фильтрацию;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самопромывных </a:t>
            </a:r>
            <a:r>
              <a:rPr sz="907" spc="-14" dirty="0">
                <a:latin typeface="Microsoft Sans Serif"/>
                <a:cs typeface="Microsoft Sans Serif"/>
              </a:rPr>
              <a:t>дисковых </a:t>
            </a:r>
            <a:r>
              <a:rPr sz="907" spc="-27" dirty="0">
                <a:latin typeface="Microsoft Sans Serif"/>
                <a:cs typeface="Microsoft Sans Serif"/>
              </a:rPr>
              <a:t>фильтров;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тонкой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очистки;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растаривания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хранения</a:t>
            </a:r>
            <a:r>
              <a:rPr sz="907" spc="-23" dirty="0">
                <a:latin typeface="Microsoft Sans Serif"/>
                <a:cs typeface="Microsoft Sans Serif"/>
              </a:rPr>
              <a:t> рассола;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ионообменных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первой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ступени;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обратноосмотического</a:t>
            </a:r>
            <a:r>
              <a:rPr sz="907" spc="-14" dirty="0">
                <a:latin typeface="Microsoft Sans Serif"/>
                <a:cs typeface="Microsoft Sans Serif"/>
              </a:rPr>
              <a:t> обессоливания;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</a:t>
            </a:r>
            <a:r>
              <a:rPr sz="907" spc="-27" dirty="0">
                <a:latin typeface="Microsoft Sans Serif"/>
                <a:cs typeface="Microsoft Sans Serif"/>
              </a:rPr>
              <a:t>к</a:t>
            </a:r>
            <a:r>
              <a:rPr sz="907" spc="-9" dirty="0">
                <a:latin typeface="Microsoft Sans Serif"/>
                <a:cs typeface="Microsoft Sans Serif"/>
              </a:rPr>
              <a:t>опления</a:t>
            </a:r>
            <a:r>
              <a:rPr sz="907" spc="-18" dirty="0">
                <a:latin typeface="Microsoft Sans Serif"/>
                <a:cs typeface="Microsoft Sans Serif"/>
              </a:rPr>
              <a:t> ра</a:t>
            </a:r>
            <a:r>
              <a:rPr sz="907" spc="-36" dirty="0">
                <a:latin typeface="Microsoft Sans Serif"/>
                <a:cs typeface="Microsoft Sans Serif"/>
              </a:rPr>
              <a:t>с</a:t>
            </a:r>
            <a:r>
              <a:rPr sz="907" spc="-23" dirty="0">
                <a:latin typeface="Microsoft Sans Serif"/>
                <a:cs typeface="Microsoft Sans Serif"/>
              </a:rPr>
              <a:t>с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ла;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перекачивания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соленого</a:t>
            </a:r>
            <a:r>
              <a:rPr sz="907" spc="-23" dirty="0">
                <a:latin typeface="Microsoft Sans Serif"/>
                <a:cs typeface="Microsoft Sans Serif"/>
              </a:rPr>
              <a:t> стока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выпарку;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</a:t>
            </a:r>
            <a:r>
              <a:rPr sz="907" spc="-27" dirty="0">
                <a:latin typeface="Microsoft Sans Serif"/>
                <a:cs typeface="Microsoft Sans Serif"/>
              </a:rPr>
              <a:t>к</a:t>
            </a:r>
            <a:r>
              <a:rPr sz="907" spc="-9" dirty="0">
                <a:latin typeface="Microsoft Sans Serif"/>
                <a:cs typeface="Microsoft Sans Serif"/>
              </a:rPr>
              <a:t>опления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промывной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промывки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фильтров;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реагентное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хозяйство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щелочи.</a:t>
            </a:r>
            <a:endParaRPr sz="907">
              <a:latin typeface="Microsoft Sans Serif"/>
              <a:cs typeface="Microsoft Sans Serif"/>
            </a:endParaRPr>
          </a:p>
          <a:p>
            <a:pPr>
              <a:spcBef>
                <a:spcPts val="14"/>
              </a:spcBef>
              <a:buFont typeface="Trebuchet MS"/>
              <a:buChar char="∙"/>
            </a:pPr>
            <a:endParaRPr sz="1270">
              <a:latin typeface="Microsoft Sans Serif"/>
              <a:cs typeface="Microsoft Sans Serif"/>
            </a:endParaRPr>
          </a:p>
          <a:p>
            <a:pPr marL="97889"/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7-150.НП-12032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41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пере</a:t>
            </a:r>
            <a:r>
              <a:rPr sz="907" spc="-23" dirty="0">
                <a:latin typeface="Microsoft Sans Serif"/>
                <a:cs typeface="Microsoft Sans Serif"/>
              </a:rPr>
              <a:t>к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spc="-5" dirty="0">
                <a:latin typeface="Microsoft Sans Serif"/>
                <a:cs typeface="Microsoft Sans Serif"/>
              </a:rPr>
              <a:t>чивания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и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41" dirty="0">
                <a:latin typeface="Microsoft Sans Serif"/>
                <a:cs typeface="Microsoft Sans Serif"/>
              </a:rPr>
              <a:t>х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9" dirty="0">
                <a:latin typeface="Microsoft Sans Serif"/>
                <a:cs typeface="Microsoft Sans Serif"/>
              </a:rPr>
              <a:t>дной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фил</a:t>
            </a:r>
            <a:r>
              <a:rPr sz="907" spc="-59" dirty="0">
                <a:latin typeface="Microsoft Sans Serif"/>
                <a:cs typeface="Microsoft Sans Serif"/>
              </a:rPr>
              <a:t>ь</a:t>
            </a:r>
            <a:r>
              <a:rPr sz="907" spc="-18" dirty="0">
                <a:latin typeface="Microsoft Sans Serif"/>
                <a:cs typeface="Microsoft Sans Serif"/>
              </a:rPr>
              <a:t>тров </a:t>
            </a:r>
            <a:r>
              <a:rPr sz="907" spc="5" dirty="0">
                <a:latin typeface="Microsoft Sans Serif"/>
                <a:cs typeface="Microsoft Sans Serif"/>
              </a:rPr>
              <a:t>г</a:t>
            </a:r>
            <a:r>
              <a:rPr sz="907" spc="-5" dirty="0">
                <a:latin typeface="Microsoft Sans Serif"/>
                <a:cs typeface="Microsoft Sans Serif"/>
              </a:rPr>
              <a:t>р</a:t>
            </a:r>
            <a:r>
              <a:rPr sz="907" spc="-27" dirty="0">
                <a:latin typeface="Microsoft Sans Serif"/>
                <a:cs typeface="Microsoft Sans Serif"/>
              </a:rPr>
              <a:t>убой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чи</a:t>
            </a:r>
            <a:r>
              <a:rPr sz="907" dirty="0">
                <a:latin typeface="Microsoft Sans Serif"/>
                <a:cs typeface="Microsoft Sans Serif"/>
              </a:rPr>
              <a:t>стки;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фил</a:t>
            </a:r>
            <a:r>
              <a:rPr sz="907" spc="-59" dirty="0">
                <a:latin typeface="Microsoft Sans Serif"/>
                <a:cs typeface="Microsoft Sans Serif"/>
              </a:rPr>
              <a:t>ь</a:t>
            </a:r>
            <a:r>
              <a:rPr sz="907" spc="-18" dirty="0">
                <a:latin typeface="Microsoft Sans Serif"/>
                <a:cs typeface="Microsoft Sans Serif"/>
              </a:rPr>
              <a:t>тров </a:t>
            </a:r>
            <a:r>
              <a:rPr sz="907" spc="-14" dirty="0">
                <a:latin typeface="Microsoft Sans Serif"/>
                <a:cs typeface="Microsoft Sans Serif"/>
              </a:rPr>
              <a:t>тон</a:t>
            </a:r>
            <a:r>
              <a:rPr sz="907" spc="-36" dirty="0">
                <a:latin typeface="Microsoft Sans Serif"/>
                <a:cs typeface="Microsoft Sans Serif"/>
              </a:rPr>
              <a:t>к</a:t>
            </a:r>
            <a:r>
              <a:rPr sz="907" spc="-5" dirty="0">
                <a:latin typeface="Microsoft Sans Serif"/>
                <a:cs typeface="Microsoft Sans Serif"/>
              </a:rPr>
              <a:t>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чи</a:t>
            </a:r>
            <a:r>
              <a:rPr sz="907" dirty="0">
                <a:latin typeface="Microsoft Sans Serif"/>
                <a:cs typeface="Microsoft Sans Serif"/>
              </a:rPr>
              <a:t>стки;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ионообменных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фильтров;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</a:t>
            </a:r>
            <a:r>
              <a:rPr sz="907" spc="-27" dirty="0">
                <a:latin typeface="Microsoft Sans Serif"/>
                <a:cs typeface="Microsoft Sans Serif"/>
              </a:rPr>
              <a:t>к</a:t>
            </a:r>
            <a:r>
              <a:rPr sz="907" spc="-9" dirty="0">
                <a:latin typeface="Microsoft Sans Serif"/>
                <a:cs typeface="Microsoft Sans Serif"/>
              </a:rPr>
              <a:t>опления</a:t>
            </a:r>
            <a:r>
              <a:rPr sz="907" spc="-18" dirty="0">
                <a:latin typeface="Microsoft Sans Serif"/>
                <a:cs typeface="Microsoft Sans Serif"/>
              </a:rPr>
              <a:t> ра</a:t>
            </a:r>
            <a:r>
              <a:rPr sz="907" spc="-36" dirty="0">
                <a:latin typeface="Microsoft Sans Serif"/>
                <a:cs typeface="Microsoft Sans Serif"/>
              </a:rPr>
              <a:t>с</a:t>
            </a:r>
            <a:r>
              <a:rPr sz="907" spc="-23" dirty="0">
                <a:latin typeface="Microsoft Sans Serif"/>
                <a:cs typeface="Microsoft Sans Serif"/>
              </a:rPr>
              <a:t>с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ла;</a:t>
            </a:r>
            <a:endParaRPr sz="907">
              <a:latin typeface="Microsoft Sans Serif"/>
              <a:cs typeface="Microsoft Sans Serif"/>
            </a:endParaRPr>
          </a:p>
          <a:p>
            <a:pPr marL="261421" indent="-164108">
              <a:buFont typeface="Trebuchet MS"/>
              <a:buChar char="∙"/>
              <a:tabLst>
                <a:tab pos="260846" algn="l"/>
                <a:tab pos="261997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перекачивания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очищенной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1694" y="4248600"/>
            <a:ext cx="4962981" cy="1043109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34549">
              <a:spcBef>
                <a:spcPts val="603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Задачи:</a:t>
            </a:r>
            <a:endParaRPr sz="907">
              <a:latin typeface="Microsoft Sans Serif"/>
              <a:cs typeface="Microsoft Sans Serif"/>
            </a:endParaRPr>
          </a:p>
          <a:p>
            <a:pPr marL="34549" marR="27639" algn="just">
              <a:spcBef>
                <a:spcPts val="512"/>
              </a:spcBef>
            </a:pPr>
            <a:r>
              <a:rPr sz="907" spc="-14" dirty="0">
                <a:latin typeface="Microsoft Sans Serif"/>
                <a:cs typeface="Microsoft Sans Serif"/>
              </a:rPr>
              <a:t>Проектирование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7" dirty="0">
                <a:latin typeface="Microsoft Sans Serif"/>
                <a:cs typeface="Microsoft Sans Serif"/>
              </a:rPr>
              <a:t>разработка </a:t>
            </a:r>
            <a:r>
              <a:rPr sz="907" spc="-18" dirty="0">
                <a:latin typeface="Microsoft Sans Serif"/>
                <a:cs typeface="Microsoft Sans Serif"/>
              </a:rPr>
              <a:t>технологического </a:t>
            </a:r>
            <a:r>
              <a:rPr sz="907" spc="-9" dirty="0">
                <a:latin typeface="Microsoft Sans Serif"/>
                <a:cs typeface="Microsoft Sans Serif"/>
              </a:rPr>
              <a:t>решения </a:t>
            </a:r>
            <a:r>
              <a:rPr sz="907" spc="-14" dirty="0">
                <a:latin typeface="Microsoft Sans Serif"/>
                <a:cs typeface="Microsoft Sans Serif"/>
              </a:rPr>
              <a:t>на установки: </a:t>
            </a:r>
            <a:r>
              <a:rPr sz="907" spc="-18" dirty="0">
                <a:latin typeface="Microsoft Sans Serif"/>
                <a:cs typeface="Microsoft Sans Serif"/>
              </a:rPr>
              <a:t>водоподготовки </a:t>
            </a:r>
            <a:r>
              <a:rPr sz="907" spc="-23" dirty="0">
                <a:latin typeface="Microsoft Sans Serif"/>
                <a:cs typeface="Microsoft Sans Serif"/>
              </a:rPr>
              <a:t>для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технологических </a:t>
            </a:r>
            <a:r>
              <a:rPr sz="907" spc="-18" dirty="0">
                <a:latin typeface="Microsoft Sans Serif"/>
                <a:cs typeface="Microsoft Sans Serif"/>
              </a:rPr>
              <a:t>нужд котельной </a:t>
            </a:r>
            <a:r>
              <a:rPr sz="907" spc="-32" dirty="0">
                <a:latin typeface="Microsoft Sans Serif"/>
                <a:cs typeface="Microsoft Sans Serif"/>
              </a:rPr>
              <a:t>(до 55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/ч)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3" dirty="0">
                <a:latin typeface="Microsoft Sans Serif"/>
                <a:cs typeface="Microsoft Sans Serif"/>
              </a:rPr>
              <a:t>установку </a:t>
            </a:r>
            <a:r>
              <a:rPr sz="907" spc="-18" dirty="0">
                <a:latin typeface="Microsoft Sans Serif"/>
                <a:cs typeface="Microsoft Sans Serif"/>
              </a:rPr>
              <a:t>водоподготовки </a:t>
            </a:r>
            <a:r>
              <a:rPr sz="907" spc="-23" dirty="0">
                <a:latin typeface="Microsoft Sans Serif"/>
                <a:cs typeface="Microsoft Sans Serif"/>
              </a:rPr>
              <a:t>для </a:t>
            </a:r>
            <a:r>
              <a:rPr sz="907" spc="-9" dirty="0">
                <a:latin typeface="Microsoft Sans Serif"/>
                <a:cs typeface="Microsoft Sans Serif"/>
              </a:rPr>
              <a:t>хозяйствен- </a:t>
            </a:r>
            <a:r>
              <a:rPr sz="907" spc="-5" dirty="0">
                <a:latin typeface="Microsoft Sans Serif"/>
                <a:cs typeface="Microsoft Sans Serif"/>
              </a:rPr>
              <a:t> но-питьевых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нужд </a:t>
            </a:r>
            <a:r>
              <a:rPr sz="907" spc="-32" dirty="0">
                <a:latin typeface="Microsoft Sans Serif"/>
                <a:cs typeface="Microsoft Sans Serif"/>
              </a:rPr>
              <a:t>(до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7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/ч).</a:t>
            </a:r>
            <a:endParaRPr sz="907">
              <a:latin typeface="Microsoft Sans Serif"/>
              <a:cs typeface="Microsoft Sans Serif"/>
            </a:endParaRPr>
          </a:p>
          <a:p>
            <a:pPr marL="34549" marR="27639" algn="just">
              <a:spcBef>
                <a:spcPts val="517"/>
              </a:spcBef>
            </a:pPr>
            <a:r>
              <a:rPr sz="907" spc="-23" dirty="0">
                <a:latin typeface="Microsoft Sans Serif"/>
                <a:cs typeface="Microsoft Sans Serif"/>
              </a:rPr>
              <a:t>Требования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к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качеству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очищенной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технологических </a:t>
            </a:r>
            <a:r>
              <a:rPr sz="907" spc="-18" dirty="0">
                <a:latin typeface="Microsoft Sans Serif"/>
                <a:cs typeface="Microsoft Sans Serif"/>
              </a:rPr>
              <a:t>нужд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204" dirty="0">
                <a:latin typeface="Microsoft Sans Serif"/>
                <a:cs typeface="Microsoft Sans Serif"/>
              </a:rPr>
              <a:t>–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4" dirty="0">
                <a:latin typeface="Microsoft Sans Serif"/>
                <a:cs typeface="Microsoft Sans Serif"/>
              </a:rPr>
              <a:t> соответствии</a:t>
            </a:r>
            <a:r>
              <a:rPr sz="907" spc="-9" dirty="0">
                <a:latin typeface="Microsoft Sans Serif"/>
                <a:cs typeface="Microsoft Sans Serif"/>
              </a:rPr>
              <a:t> с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требо-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ваниями</a:t>
            </a:r>
            <a:r>
              <a:rPr sz="907" spc="-18" dirty="0">
                <a:latin typeface="Microsoft Sans Serif"/>
                <a:cs typeface="Microsoft Sans Serif"/>
              </a:rPr>
              <a:t> за</a:t>
            </a:r>
            <a:r>
              <a:rPr sz="907" spc="-32" dirty="0">
                <a:latin typeface="Microsoft Sans Serif"/>
                <a:cs typeface="Microsoft Sans Serif"/>
              </a:rPr>
              <a:t>к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spc="-27" dirty="0">
                <a:latin typeface="Microsoft Sans Serif"/>
                <a:cs typeface="Microsoft Sans Serif"/>
              </a:rPr>
              <a:t>з</a:t>
            </a:r>
            <a:r>
              <a:rPr sz="907" dirty="0">
                <a:latin typeface="Microsoft Sans Serif"/>
                <a:cs typeface="Microsoft Sans Serif"/>
              </a:rPr>
              <a:t>чи</a:t>
            </a:r>
            <a:r>
              <a:rPr sz="907" spc="-9" dirty="0">
                <a:latin typeface="Microsoft Sans Serif"/>
                <a:cs typeface="Microsoft Sans Serif"/>
              </a:rPr>
              <a:t>к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204" dirty="0">
                <a:latin typeface="Microsoft Sans Serif"/>
                <a:cs typeface="Microsoft Sans Serif"/>
              </a:rPr>
              <a:t>–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Г</a:t>
            </a:r>
            <a:r>
              <a:rPr sz="907" spc="-103" dirty="0">
                <a:latin typeface="Microsoft Sans Serif"/>
                <a:cs typeface="Microsoft Sans Serif"/>
              </a:rPr>
              <a:t>О</a:t>
            </a:r>
            <a:r>
              <a:rPr sz="907" spc="-113" dirty="0">
                <a:latin typeface="Microsoft Sans Serif"/>
                <a:cs typeface="Microsoft Sans Serif"/>
              </a:rPr>
              <a:t>С</a:t>
            </a:r>
            <a:r>
              <a:rPr sz="907" spc="-59" dirty="0">
                <a:latin typeface="Microsoft Sans Serif"/>
                <a:cs typeface="Microsoft Sans Serif"/>
              </a:rPr>
              <a:t>Т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Р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55682.12-2013.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4727" y="5339018"/>
            <a:ext cx="4916915" cy="43039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just">
              <a:spcBef>
                <a:spcPts val="91"/>
              </a:spcBef>
            </a:pPr>
            <a:r>
              <a:rPr sz="907" spc="-23" dirty="0">
                <a:latin typeface="Microsoft Sans Serif"/>
                <a:cs typeface="Microsoft Sans Serif"/>
              </a:rPr>
              <a:t>Требования</a:t>
            </a:r>
            <a:r>
              <a:rPr sz="907" spc="195" dirty="0">
                <a:latin typeface="Microsoft Sans Serif"/>
                <a:cs typeface="Microsoft Sans Serif"/>
              </a:rPr>
              <a:t> </a:t>
            </a:r>
            <a:r>
              <a:rPr sz="907" spc="199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к</a:t>
            </a:r>
            <a:r>
              <a:rPr sz="907" spc="230" dirty="0">
                <a:latin typeface="Microsoft Sans Serif"/>
                <a:cs typeface="Microsoft Sans Serif"/>
              </a:rPr>
              <a:t>  </a:t>
            </a:r>
            <a:r>
              <a:rPr sz="907" spc="-23" dirty="0">
                <a:latin typeface="Microsoft Sans Serif"/>
                <a:cs typeface="Microsoft Sans Serif"/>
              </a:rPr>
              <a:t>качеству</a:t>
            </a:r>
            <a:r>
              <a:rPr sz="907" spc="304" dirty="0">
                <a:latin typeface="Microsoft Sans Serif"/>
                <a:cs typeface="Microsoft Sans Serif"/>
              </a:rPr>
              <a:t>  </a:t>
            </a:r>
            <a:r>
              <a:rPr sz="907" spc="-9" dirty="0">
                <a:latin typeface="Microsoft Sans Serif"/>
                <a:cs typeface="Microsoft Sans Serif"/>
              </a:rPr>
              <a:t>очищенной</a:t>
            </a:r>
            <a:r>
              <a:rPr sz="907" spc="336" dirty="0">
                <a:latin typeface="Microsoft Sans Serif"/>
                <a:cs typeface="Microsoft Sans Serif"/>
              </a:rPr>
              <a:t> </a:t>
            </a:r>
            <a:r>
              <a:rPr sz="907" spc="340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313" dirty="0">
                <a:latin typeface="Microsoft Sans Serif"/>
                <a:cs typeface="Microsoft Sans Serif"/>
              </a:rPr>
              <a:t> 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304" dirty="0">
                <a:latin typeface="Microsoft Sans Serif"/>
                <a:cs typeface="Microsoft Sans Serif"/>
              </a:rPr>
              <a:t>  </a:t>
            </a:r>
            <a:r>
              <a:rPr sz="907" spc="-9" dirty="0">
                <a:latin typeface="Microsoft Sans Serif"/>
                <a:cs typeface="Microsoft Sans Serif"/>
              </a:rPr>
              <a:t>хозяйственно-питьевых</a:t>
            </a:r>
            <a:r>
              <a:rPr sz="907" spc="336" dirty="0">
                <a:latin typeface="Microsoft Sans Serif"/>
                <a:cs typeface="Microsoft Sans Serif"/>
              </a:rPr>
              <a:t> </a:t>
            </a:r>
            <a:r>
              <a:rPr sz="907" spc="340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нужд</a:t>
            </a:r>
            <a:r>
              <a:rPr sz="907" spc="313" dirty="0">
                <a:latin typeface="Microsoft Sans Serif"/>
                <a:cs typeface="Microsoft Sans Serif"/>
              </a:rPr>
              <a:t> </a:t>
            </a:r>
            <a:r>
              <a:rPr sz="907" spc="317" dirty="0">
                <a:latin typeface="Microsoft Sans Serif"/>
                <a:cs typeface="Microsoft Sans Serif"/>
              </a:rPr>
              <a:t> </a:t>
            </a:r>
            <a:r>
              <a:rPr sz="907" spc="204" dirty="0">
                <a:latin typeface="Microsoft Sans Serif"/>
                <a:cs typeface="Microsoft Sans Serif"/>
              </a:rPr>
              <a:t>–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соответствии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 требованиями</a:t>
            </a:r>
            <a:r>
              <a:rPr sz="907" spc="-23" dirty="0">
                <a:latin typeface="Microsoft Sans Serif"/>
                <a:cs typeface="Microsoft Sans Serif"/>
              </a:rPr>
              <a:t> СанПиН</a:t>
            </a:r>
            <a:r>
              <a:rPr sz="907" spc="-18" dirty="0">
                <a:latin typeface="Microsoft Sans Serif"/>
                <a:cs typeface="Microsoft Sans Serif"/>
              </a:rPr>
              <a:t> 2.1.4.1074-01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«Питьевая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вода. </a:t>
            </a:r>
            <a:r>
              <a:rPr sz="907" spc="-9" dirty="0">
                <a:latin typeface="Microsoft Sans Serif"/>
                <a:cs typeface="Microsoft Sans Serif"/>
              </a:rPr>
              <a:t>Гигиенические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требо-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к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качеству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14" dirty="0">
                <a:latin typeface="Microsoft Sans Serif"/>
                <a:cs typeface="Microsoft Sans Serif"/>
              </a:rPr>
              <a:t> централизованных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систем</a:t>
            </a:r>
            <a:r>
              <a:rPr sz="907" spc="-14" dirty="0">
                <a:latin typeface="Microsoft Sans Serif"/>
                <a:cs typeface="Microsoft Sans Serif"/>
              </a:rPr>
              <a:t> питьевого </a:t>
            </a:r>
            <a:r>
              <a:rPr sz="907" spc="-23" dirty="0">
                <a:latin typeface="Microsoft Sans Serif"/>
                <a:cs typeface="Microsoft Sans Serif"/>
              </a:rPr>
              <a:t>водоснабжения».</a:t>
            </a:r>
            <a:endParaRPr sz="907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6222" y="1655272"/>
            <a:ext cx="4894004" cy="215747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866263" y="5932610"/>
            <a:ext cx="1197703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32" dirty="0">
                <a:latin typeface="Microsoft Sans Serif"/>
                <a:cs typeface="Microsoft Sans Serif"/>
              </a:rPr>
              <a:t>1368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/сутки</a:t>
            </a:r>
            <a:endParaRPr sz="90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99547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4438" y="1076673"/>
            <a:ext cx="3238980" cy="479229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3186">
              <a:spcBef>
                <a:spcPts val="91"/>
              </a:spcBef>
            </a:pPr>
            <a:r>
              <a:rPr sz="907" spc="-95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73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ль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ая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б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ла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ть,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1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ло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ский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район,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2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77" dirty="0">
                <a:solidFill>
                  <a:srgbClr val="176481"/>
                </a:solidFill>
                <a:latin typeface="Microsoft Sans Serif"/>
                <a:cs typeface="Microsoft Sans Serif"/>
              </a:rPr>
              <a:t>Э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 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«</a:t>
            </a:r>
            <a:r>
              <a:rPr sz="907" spc="-141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ловая»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46065">
              <a:spcBef>
                <a:spcPts val="1115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46065" marR="39156" algn="just">
              <a:spcBef>
                <a:spcPts val="512"/>
              </a:spcBef>
            </a:pPr>
            <a:r>
              <a:rPr sz="907" spc="-27" dirty="0">
                <a:latin typeface="Microsoft Sans Serif"/>
                <a:cs typeface="Microsoft Sans Serif"/>
              </a:rPr>
              <a:t>Разработана </a:t>
            </a:r>
            <a:r>
              <a:rPr sz="907" spc="-18" dirty="0">
                <a:latin typeface="Microsoft Sans Serif"/>
                <a:cs typeface="Microsoft Sans Serif"/>
              </a:rPr>
              <a:t>технология оборотного </a:t>
            </a:r>
            <a:r>
              <a:rPr sz="907" spc="-9" dirty="0">
                <a:latin typeface="Microsoft Sans Serif"/>
                <a:cs typeface="Microsoft Sans Serif"/>
              </a:rPr>
              <a:t>цикла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9" dirty="0">
                <a:latin typeface="Microsoft Sans Serif"/>
                <a:cs typeface="Microsoft Sans Serif"/>
              </a:rPr>
              <a:t>предприятии.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Дистиллят </a:t>
            </a:r>
            <a:r>
              <a:rPr sz="907" spc="-32" dirty="0">
                <a:latin typeface="Microsoft Sans Serif"/>
                <a:cs typeface="Microsoft Sans Serif"/>
              </a:rPr>
              <a:t>от </a:t>
            </a:r>
            <a:r>
              <a:rPr sz="907" spc="-5" dirty="0">
                <a:latin typeface="Microsoft Sans Serif"/>
                <a:cs typeface="Microsoft Sans Serif"/>
              </a:rPr>
              <a:t>выпарной </a:t>
            </a:r>
            <a:r>
              <a:rPr sz="907" spc="-14" dirty="0">
                <a:latin typeface="Microsoft Sans Serif"/>
                <a:cs typeface="Microsoft Sans Serif"/>
              </a:rPr>
              <a:t>установки предприятия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9" dirty="0">
                <a:latin typeface="Microsoft Sans Serif"/>
                <a:cs typeface="Microsoft Sans Serif"/>
              </a:rPr>
              <a:t>станцию </a:t>
            </a:r>
            <a:r>
              <a:rPr sz="907" spc="-18" dirty="0">
                <a:latin typeface="Microsoft Sans Serif"/>
                <a:cs typeface="Microsoft Sans Serif"/>
              </a:rPr>
              <a:t>водоподготовки, где происходит </a:t>
            </a:r>
            <a:r>
              <a:rPr sz="907" spc="-14" dirty="0">
                <a:latin typeface="Microsoft Sans Serif"/>
                <a:cs typeface="Microsoft Sans Serif"/>
              </a:rPr>
              <a:t>процесс </a:t>
            </a:r>
            <a:r>
              <a:rPr sz="907" spc="-9" dirty="0">
                <a:latin typeface="Microsoft Sans Serif"/>
                <a:cs typeface="Microsoft Sans Serif"/>
              </a:rPr>
              <a:t>глубо-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кого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умягчения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при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высокой</a:t>
            </a:r>
            <a:r>
              <a:rPr sz="907" spc="-27" dirty="0">
                <a:latin typeface="Microsoft Sans Serif"/>
                <a:cs typeface="Microsoft Sans Serif"/>
              </a:rPr>
              <a:t> температуре (около </a:t>
            </a:r>
            <a:r>
              <a:rPr sz="907" spc="-32" dirty="0">
                <a:latin typeface="Microsoft Sans Serif"/>
                <a:cs typeface="Microsoft Sans Serif"/>
              </a:rPr>
              <a:t>70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С),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регенерационные </a:t>
            </a:r>
            <a:r>
              <a:rPr sz="907" spc="-14" dirty="0">
                <a:latin typeface="Microsoft Sans Serif"/>
                <a:cs typeface="Microsoft Sans Serif"/>
              </a:rPr>
              <a:t>стоки </a:t>
            </a:r>
            <a:r>
              <a:rPr sz="907" spc="-32" dirty="0">
                <a:latin typeface="Microsoft Sans Serif"/>
                <a:cs typeface="Microsoft Sans Serif"/>
              </a:rPr>
              <a:t>образуемые от </a:t>
            </a:r>
            <a:r>
              <a:rPr sz="907" spc="-14" dirty="0">
                <a:latin typeface="Microsoft Sans Serif"/>
                <a:cs typeface="Microsoft Sans Serif"/>
              </a:rPr>
              <a:t>установки </a:t>
            </a:r>
            <a:r>
              <a:rPr sz="907" spc="-5" dirty="0">
                <a:latin typeface="Microsoft Sans Serif"/>
                <a:cs typeface="Microsoft Sans Serif"/>
              </a:rPr>
              <a:t>умягче- </a:t>
            </a:r>
            <a:r>
              <a:rPr sz="907" dirty="0">
                <a:latin typeface="Microsoft Sans Serif"/>
                <a:cs typeface="Microsoft Sans Serif"/>
              </a:rPr>
              <a:t> ния </a:t>
            </a:r>
            <a:r>
              <a:rPr sz="907" spc="-23" dirty="0">
                <a:latin typeface="Microsoft Sans Serif"/>
                <a:cs typeface="Microsoft Sans Serif"/>
              </a:rPr>
              <a:t>подаются </a:t>
            </a:r>
            <a:r>
              <a:rPr sz="907" spc="-14" dirty="0">
                <a:latin typeface="Microsoft Sans Serif"/>
                <a:cs typeface="Microsoft Sans Serif"/>
              </a:rPr>
              <a:t>на выпарную </a:t>
            </a:r>
            <a:r>
              <a:rPr sz="907" spc="-23" dirty="0">
                <a:latin typeface="Microsoft Sans Serif"/>
                <a:cs typeface="Microsoft Sans Serif"/>
              </a:rPr>
              <a:t>установку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4" dirty="0">
                <a:latin typeface="Microsoft Sans Serif"/>
                <a:cs typeface="Microsoft Sans Serif"/>
              </a:rPr>
              <a:t>виде </a:t>
            </a:r>
            <a:r>
              <a:rPr sz="907" spc="-23" dirty="0">
                <a:latin typeface="Microsoft Sans Serif"/>
                <a:cs typeface="Microsoft Sans Serif"/>
              </a:rPr>
              <a:t>конденсата </a:t>
            </a:r>
            <a:r>
              <a:rPr sz="907" spc="-18" dirty="0">
                <a:latin typeface="Microsoft Sans Serif"/>
                <a:cs typeface="Microsoft Sans Serif"/>
              </a:rPr>
              <a:t> возвращаются </a:t>
            </a:r>
            <a:r>
              <a:rPr sz="907" spc="-23" dirty="0">
                <a:latin typeface="Microsoft Sans Serif"/>
                <a:cs typeface="Microsoft Sans Serif"/>
              </a:rPr>
              <a:t>обратно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5" dirty="0">
                <a:latin typeface="Microsoft Sans Serif"/>
                <a:cs typeface="Microsoft Sans Serif"/>
              </a:rPr>
              <a:t>цикл.</a:t>
            </a:r>
            <a:r>
              <a:rPr sz="90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Подготовленная </a:t>
            </a:r>
            <a:r>
              <a:rPr sz="907" spc="-23" dirty="0">
                <a:latin typeface="Microsoft Sans Serif"/>
                <a:cs typeface="Microsoft Sans Serif"/>
              </a:rPr>
              <a:t>вода идет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18" dirty="0">
                <a:latin typeface="Microsoft Sans Serif"/>
                <a:cs typeface="Microsoft Sans Serif"/>
              </a:rPr>
              <a:t> технологию производства пентаоксида </a:t>
            </a:r>
            <a:r>
              <a:rPr sz="907" spc="-9" dirty="0">
                <a:latin typeface="Microsoft Sans Serif"/>
                <a:cs typeface="Microsoft Sans Serif"/>
              </a:rPr>
              <a:t>ванадия.</a:t>
            </a:r>
            <a:endParaRPr sz="907">
              <a:latin typeface="Microsoft Sans Serif"/>
              <a:cs typeface="Microsoft Sans Serif"/>
            </a:endParaRPr>
          </a:p>
          <a:p>
            <a:pPr marL="46065" marR="39156" algn="just">
              <a:spcBef>
                <a:spcPts val="517"/>
              </a:spcBef>
            </a:pPr>
            <a:r>
              <a:rPr sz="907" spc="-27" dirty="0">
                <a:latin typeface="Microsoft Sans Serif"/>
                <a:cs typeface="Microsoft Sans Serif"/>
              </a:rPr>
              <a:t>Комплекс </a:t>
            </a:r>
            <a:r>
              <a:rPr sz="907" spc="-9" dirty="0">
                <a:latin typeface="Microsoft Sans Serif"/>
                <a:cs typeface="Microsoft Sans Serif"/>
              </a:rPr>
              <a:t>очистных </a:t>
            </a:r>
            <a:r>
              <a:rPr sz="907" spc="-14" dirty="0">
                <a:latin typeface="Microsoft Sans Serif"/>
                <a:cs typeface="Microsoft Sans Serif"/>
              </a:rPr>
              <a:t>сооружений Биогард </a:t>
            </a:r>
            <a:r>
              <a:rPr sz="907" spc="-27" dirty="0">
                <a:latin typeface="Microsoft Sans Serif"/>
                <a:cs typeface="Microsoft Sans Serif"/>
              </a:rPr>
              <a:t>имеет </a:t>
            </a:r>
            <a:r>
              <a:rPr sz="907" spc="-32" dirty="0">
                <a:latin typeface="Microsoft Sans Serif"/>
                <a:cs typeface="Microsoft Sans Serif"/>
              </a:rPr>
              <a:t>суммарную 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производительность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57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м</a:t>
            </a:r>
            <a:r>
              <a:rPr sz="748" spc="-6" baseline="35353" dirty="0">
                <a:latin typeface="Microsoft Sans Serif"/>
                <a:cs typeface="Microsoft Sans Serif"/>
              </a:rPr>
              <a:t>3</a:t>
            </a:r>
            <a:r>
              <a:rPr sz="907" spc="-5" dirty="0">
                <a:latin typeface="Microsoft Sans Serif"/>
                <a:cs typeface="Microsoft Sans Serif"/>
              </a:rPr>
              <a:t>/ч.</a:t>
            </a:r>
            <a:endParaRPr sz="907">
              <a:latin typeface="Microsoft Sans Serif"/>
              <a:cs typeface="Microsoft Sans Serif"/>
            </a:endParaRPr>
          </a:p>
          <a:p>
            <a:pPr marL="46065" marR="39156" algn="just">
              <a:spcBef>
                <a:spcPts val="512"/>
              </a:spcBef>
            </a:pPr>
            <a:r>
              <a:rPr sz="907" spc="-23" dirty="0">
                <a:latin typeface="Microsoft Sans Serif"/>
                <a:cs typeface="Microsoft Sans Serif"/>
              </a:rPr>
              <a:t>Исходная смесь </a:t>
            </a:r>
            <a:r>
              <a:rPr sz="907" spc="-18" dirty="0">
                <a:latin typeface="Microsoft Sans Serif"/>
                <a:cs typeface="Microsoft Sans Serif"/>
              </a:rPr>
              <a:t>потоков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23" dirty="0">
                <a:latin typeface="Microsoft Sans Serif"/>
                <a:cs typeface="Microsoft Sans Serif"/>
              </a:rPr>
              <a:t>резервуаров </a:t>
            </a:r>
            <a:r>
              <a:rPr sz="907" spc="27" dirty="0">
                <a:latin typeface="Microsoft Sans Serif"/>
                <a:cs typeface="Microsoft Sans Serif"/>
              </a:rPr>
              <a:t>ис- </a:t>
            </a:r>
            <a:r>
              <a:rPr sz="907" spc="32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ходной воды, </a:t>
            </a:r>
            <a:r>
              <a:rPr sz="907" spc="-32" dirty="0">
                <a:latin typeface="Microsoft Sans Serif"/>
                <a:cs typeface="Microsoft Sans Serif"/>
              </a:rPr>
              <a:t>откуда </a:t>
            </a:r>
            <a:r>
              <a:rPr sz="907" dirty="0">
                <a:latin typeface="Microsoft Sans Serif"/>
                <a:cs typeface="Microsoft Sans Serif"/>
              </a:rPr>
              <a:t>при </a:t>
            </a:r>
            <a:r>
              <a:rPr sz="907" spc="-18" dirty="0">
                <a:latin typeface="Microsoft Sans Serif"/>
                <a:cs typeface="Microsoft Sans Serif"/>
              </a:rPr>
              <a:t>помощи </a:t>
            </a:r>
            <a:r>
              <a:rPr sz="907" spc="-14" dirty="0">
                <a:latin typeface="Microsoft Sans Serif"/>
                <a:cs typeface="Microsoft Sans Serif"/>
              </a:rPr>
              <a:t>повысительной насосной 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станции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18" dirty="0">
                <a:latin typeface="Microsoft Sans Serif"/>
                <a:cs typeface="Microsoft Sans Serif"/>
              </a:rPr>
              <a:t>самопромывных </a:t>
            </a:r>
            <a:r>
              <a:rPr sz="907" spc="-27" dirty="0">
                <a:latin typeface="Microsoft Sans Serif"/>
                <a:cs typeface="Microsoft Sans Serif"/>
              </a:rPr>
              <a:t>фильтров. </a:t>
            </a:r>
            <a:r>
              <a:rPr sz="907" spc="9" dirty="0">
                <a:latin typeface="Microsoft Sans Serif"/>
                <a:cs typeface="Microsoft Sans Serif"/>
              </a:rPr>
              <a:t>По- </a:t>
            </a:r>
            <a:r>
              <a:rPr sz="907" spc="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сле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14" dirty="0">
                <a:latin typeface="Microsoft Sans Serif"/>
                <a:cs typeface="Microsoft Sans Serif"/>
              </a:rPr>
              <a:t>грубой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14" dirty="0">
                <a:latin typeface="Microsoft Sans Serif"/>
                <a:cs typeface="Microsoft Sans Serif"/>
              </a:rPr>
              <a:t>филь-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тров </a:t>
            </a:r>
            <a:r>
              <a:rPr sz="907" spc="-14" dirty="0">
                <a:latin typeface="Microsoft Sans Serif"/>
                <a:cs typeface="Microsoft Sans Serif"/>
              </a:rPr>
              <a:t>тонкой </a:t>
            </a:r>
            <a:r>
              <a:rPr sz="907" spc="-9" dirty="0">
                <a:latin typeface="Microsoft Sans Serif"/>
                <a:cs typeface="Microsoft Sans Serif"/>
              </a:rPr>
              <a:t>очистки. </a:t>
            </a:r>
            <a:r>
              <a:rPr sz="907" spc="-36" dirty="0">
                <a:latin typeface="Microsoft Sans Serif"/>
                <a:cs typeface="Microsoft Sans Serif"/>
              </a:rPr>
              <a:t>Далее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9" dirty="0">
                <a:latin typeface="Microsoft Sans Serif"/>
                <a:cs typeface="Microsoft Sans Serif"/>
              </a:rPr>
              <a:t>ионо- </a:t>
            </a:r>
            <a:r>
              <a:rPr sz="907" spc="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обменного </a:t>
            </a:r>
            <a:r>
              <a:rPr sz="907" spc="-14" dirty="0">
                <a:latin typeface="Microsoft Sans Serif"/>
                <a:cs typeface="Microsoft Sans Serif"/>
              </a:rPr>
              <a:t>умягчения </a:t>
            </a:r>
            <a:r>
              <a:rPr sz="907" spc="-18" dirty="0">
                <a:latin typeface="Microsoft Sans Serif"/>
                <a:cs typeface="Microsoft Sans Serif"/>
              </a:rPr>
              <a:t>воды. Промывная </a:t>
            </a:r>
            <a:r>
              <a:rPr sz="907" spc="-23" dirty="0">
                <a:latin typeface="Microsoft Sans Serif"/>
                <a:cs typeface="Microsoft Sans Serif"/>
              </a:rPr>
              <a:t>вода отводится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производственную</a:t>
            </a:r>
            <a:r>
              <a:rPr sz="907" spc="-14" dirty="0">
                <a:latin typeface="Microsoft Sans Serif"/>
                <a:cs typeface="Microsoft Sans Serif"/>
              </a:rPr>
              <a:t> канализацию,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отработанный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рассол 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сбрасывается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14" dirty="0">
                <a:latin typeface="Microsoft Sans Serif"/>
                <a:cs typeface="Microsoft Sans Serif"/>
              </a:rPr>
              <a:t>накопления </a:t>
            </a:r>
            <a:r>
              <a:rPr sz="907" spc="-9" dirty="0">
                <a:latin typeface="Microsoft Sans Serif"/>
                <a:cs typeface="Microsoft Sans Serif"/>
              </a:rPr>
              <a:t>промывной </a:t>
            </a:r>
            <a:r>
              <a:rPr sz="907" spc="-18" dirty="0">
                <a:latin typeface="Microsoft Sans Serif"/>
                <a:cs typeface="Microsoft Sans Serif"/>
              </a:rPr>
              <a:t>воды. </a:t>
            </a:r>
            <a:r>
              <a:rPr sz="907" spc="-41" dirty="0">
                <a:latin typeface="Microsoft Sans Serif"/>
                <a:cs typeface="Microsoft Sans Serif"/>
              </a:rPr>
              <a:t>Для </a:t>
            </a:r>
            <a:r>
              <a:rPr sz="907" spc="18" dirty="0">
                <a:latin typeface="Microsoft Sans Serif"/>
                <a:cs typeface="Microsoft Sans Serif"/>
              </a:rPr>
              <a:t>по- </a:t>
            </a:r>
            <a:r>
              <a:rPr sz="907" spc="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вышения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41" dirty="0">
                <a:latin typeface="Microsoft Sans Serif"/>
                <a:cs typeface="Microsoft Sans Serif"/>
              </a:rPr>
              <a:t>д</a:t>
            </a:r>
            <a:r>
              <a:rPr sz="907" spc="-23" dirty="0">
                <a:latin typeface="Microsoft Sans Serif"/>
                <a:cs typeface="Microsoft Sans Serif"/>
              </a:rPr>
              <a:t>ор</a:t>
            </a:r>
            <a:r>
              <a:rPr sz="907" spc="-41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дно</a:t>
            </a:r>
            <a:r>
              <a:rPr sz="907" spc="-14" dirty="0">
                <a:latin typeface="Microsoft Sans Serif"/>
                <a:cs typeface="Microsoft Sans Serif"/>
              </a:rPr>
              <a:t>г</a:t>
            </a:r>
            <a:r>
              <a:rPr sz="907" spc="-27" dirty="0">
                <a:latin typeface="Microsoft Sans Serif"/>
                <a:cs typeface="Microsoft Sans Serif"/>
              </a:rPr>
              <a:t>о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по</a:t>
            </a:r>
            <a:r>
              <a:rPr sz="907" spc="-18" dirty="0">
                <a:latin typeface="Microsoft Sans Serif"/>
                <a:cs typeface="Microsoft Sans Serif"/>
              </a:rPr>
              <a:t>к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-27" dirty="0">
                <a:latin typeface="Microsoft Sans Serif"/>
                <a:cs typeface="Microsoft Sans Serif"/>
              </a:rPr>
              <a:t>т</a:t>
            </a:r>
            <a:r>
              <a:rPr sz="907" spc="-50" dirty="0">
                <a:latin typeface="Microsoft Sans Serif"/>
                <a:cs typeface="Microsoft Sans Serif"/>
              </a:rPr>
              <a:t>е</a:t>
            </a:r>
            <a:r>
              <a:rPr sz="907" spc="-18" dirty="0">
                <a:latin typeface="Microsoft Sans Serif"/>
                <a:cs typeface="Microsoft Sans Serif"/>
              </a:rPr>
              <a:t>ля,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пр</a:t>
            </a:r>
            <a:r>
              <a:rPr sz="907" spc="-32" dirty="0">
                <a:latin typeface="Microsoft Sans Serif"/>
                <a:cs typeface="Microsoft Sans Serif"/>
              </a:rPr>
              <a:t>е</a:t>
            </a:r>
            <a:r>
              <a:rPr sz="907" spc="-45" dirty="0">
                <a:latin typeface="Microsoft Sans Serif"/>
                <a:cs typeface="Microsoft Sans Serif"/>
              </a:rPr>
              <a:t>д</a:t>
            </a:r>
            <a:r>
              <a:rPr sz="907" spc="-63" dirty="0">
                <a:latin typeface="Microsoft Sans Serif"/>
                <a:cs typeface="Microsoft Sans Serif"/>
              </a:rPr>
              <a:t>у</a:t>
            </a:r>
            <a:r>
              <a:rPr sz="907" spc="-32" dirty="0">
                <a:latin typeface="Microsoft Sans Serif"/>
                <a:cs typeface="Microsoft Sans Serif"/>
              </a:rPr>
              <a:t>см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spc="-14" dirty="0">
                <a:latin typeface="Microsoft Sans Serif"/>
                <a:cs typeface="Microsoft Sans Serif"/>
              </a:rPr>
              <a:t>трива</a:t>
            </a:r>
            <a:r>
              <a:rPr sz="907" spc="-18" dirty="0">
                <a:latin typeface="Microsoft Sans Serif"/>
                <a:cs typeface="Microsoft Sans Serif"/>
              </a:rPr>
              <a:t>ется</a:t>
            </a:r>
            <a:r>
              <a:rPr sz="907" spc="-59" dirty="0">
                <a:latin typeface="Microsoft Sans Serif"/>
                <a:cs typeface="Microsoft Sans Serif"/>
              </a:rPr>
              <a:t> у</a:t>
            </a:r>
            <a:r>
              <a:rPr sz="907" spc="-5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73" dirty="0">
                <a:latin typeface="Microsoft Sans Serif"/>
                <a:cs typeface="Microsoft Sans Serif"/>
              </a:rPr>
              <a:t>-  </a:t>
            </a:r>
            <a:r>
              <a:rPr sz="907" spc="-14" dirty="0">
                <a:latin typeface="Microsoft Sans Serif"/>
                <a:cs typeface="Microsoft Sans Serif"/>
              </a:rPr>
              <a:t>новка </a:t>
            </a:r>
            <a:r>
              <a:rPr sz="907" spc="-5" dirty="0">
                <a:latin typeface="Microsoft Sans Serif"/>
                <a:cs typeface="Microsoft Sans Serif"/>
              </a:rPr>
              <a:t>станции </a:t>
            </a:r>
            <a:r>
              <a:rPr sz="907" spc="-9" dirty="0">
                <a:latin typeface="Microsoft Sans Serif"/>
                <a:cs typeface="Microsoft Sans Serif"/>
              </a:rPr>
              <a:t>приготовления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4" dirty="0">
                <a:latin typeface="Microsoft Sans Serif"/>
                <a:cs typeface="Microsoft Sans Serif"/>
              </a:rPr>
              <a:t>дозирования </a:t>
            </a:r>
            <a:r>
              <a:rPr sz="907" spc="-18" dirty="0">
                <a:latin typeface="Microsoft Sans Serif"/>
                <a:cs typeface="Microsoft Sans Serif"/>
              </a:rPr>
              <a:t>раствора </a:t>
            </a:r>
            <a:r>
              <a:rPr sz="907" spc="14" dirty="0">
                <a:latin typeface="Microsoft Sans Serif"/>
                <a:cs typeface="Microsoft Sans Serif"/>
              </a:rPr>
              <a:t>ще-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лочи.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Из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узла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накопления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промывной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воды,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сток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забирается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группой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насосов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подается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выпарную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установку.</a:t>
            </a:r>
            <a:endParaRPr sz="907">
              <a:latin typeface="Microsoft Sans Serif"/>
              <a:cs typeface="Microsoft Sans Serif"/>
            </a:endParaRPr>
          </a:p>
          <a:p>
            <a:pPr marL="46065" marR="39156" algn="just">
              <a:spcBef>
                <a:spcPts val="517"/>
              </a:spcBef>
            </a:pPr>
            <a:r>
              <a:rPr sz="907" dirty="0">
                <a:latin typeface="Microsoft Sans Serif"/>
                <a:cs typeface="Microsoft Sans Serif"/>
              </a:rPr>
              <a:t>В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качестве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резерва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предусмотрена</a:t>
            </a:r>
            <a:r>
              <a:rPr sz="907" spc="-23" dirty="0">
                <a:latin typeface="Microsoft Sans Serif"/>
                <a:cs typeface="Microsoft Sans Serif"/>
              </a:rPr>
              <a:t> установка</a:t>
            </a:r>
            <a:r>
              <a:rPr sz="907" spc="-18" dirty="0">
                <a:latin typeface="Microsoft Sans Serif"/>
                <a:cs typeface="Microsoft Sans Serif"/>
              </a:rPr>
              <a:t> обратного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осмоса. Исходная вода </a:t>
            </a:r>
            <a:r>
              <a:rPr sz="907" dirty="0">
                <a:latin typeface="Microsoft Sans Serif"/>
                <a:cs typeface="Microsoft Sans Serif"/>
              </a:rPr>
              <a:t>из скважины </a:t>
            </a:r>
            <a:r>
              <a:rPr sz="907" spc="-23" dirty="0">
                <a:latin typeface="Microsoft Sans Serif"/>
                <a:cs typeface="Microsoft Sans Serif"/>
              </a:rPr>
              <a:t>проходит </a:t>
            </a:r>
            <a:r>
              <a:rPr sz="907" spc="-18" dirty="0">
                <a:latin typeface="Microsoft Sans Serif"/>
                <a:cs typeface="Microsoft Sans Serif"/>
              </a:rPr>
              <a:t>реагентную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обработку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23" dirty="0">
                <a:latin typeface="Microsoft Sans Serif"/>
                <a:cs typeface="Microsoft Sans Serif"/>
              </a:rPr>
              <a:t>установку </a:t>
            </a:r>
            <a:r>
              <a:rPr sz="907" spc="-18" dirty="0">
                <a:latin typeface="Microsoft Sans Serif"/>
                <a:cs typeface="Microsoft Sans Serif"/>
              </a:rPr>
              <a:t>обратного </a:t>
            </a:r>
            <a:r>
              <a:rPr sz="907" spc="-23" dirty="0">
                <a:latin typeface="Microsoft Sans Serif"/>
                <a:cs typeface="Microsoft Sans Serif"/>
              </a:rPr>
              <a:t>осмоса, </a:t>
            </a:r>
            <a:r>
              <a:rPr sz="907" spc="9" dirty="0">
                <a:latin typeface="Microsoft Sans Serif"/>
                <a:cs typeface="Microsoft Sans Serif"/>
              </a:rPr>
              <a:t>пер- </a:t>
            </a:r>
            <a:r>
              <a:rPr sz="907" spc="14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меат</a:t>
            </a:r>
            <a:r>
              <a:rPr sz="907" spc="-6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смешивается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очищенной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водой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после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установки</a:t>
            </a:r>
            <a:r>
              <a:rPr sz="907" spc="-59" dirty="0">
                <a:latin typeface="Microsoft Sans Serif"/>
                <a:cs typeface="Microsoft Sans Serif"/>
              </a:rPr>
              <a:t> </a:t>
            </a:r>
            <a:r>
              <a:rPr sz="907" spc="18" dirty="0">
                <a:latin typeface="Microsoft Sans Serif"/>
                <a:cs typeface="Microsoft Sans Serif"/>
              </a:rPr>
              <a:t>ион-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ного </a:t>
            </a:r>
            <a:r>
              <a:rPr sz="907" spc="-27" dirty="0">
                <a:latin typeface="Microsoft Sans Serif"/>
                <a:cs typeface="Microsoft Sans Serif"/>
              </a:rPr>
              <a:t>обмена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8" dirty="0">
                <a:latin typeface="Microsoft Sans Serif"/>
                <a:cs typeface="Microsoft Sans Serif"/>
              </a:rPr>
              <a:t>направляется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8" dirty="0">
                <a:latin typeface="Microsoft Sans Serif"/>
                <a:cs typeface="Microsoft Sans Serif"/>
              </a:rPr>
              <a:t>технологию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5" dirty="0">
                <a:latin typeface="Microsoft Sans Serif"/>
                <a:cs typeface="Microsoft Sans Serif"/>
              </a:rPr>
              <a:t>приготовле- </a:t>
            </a:r>
            <a:r>
              <a:rPr sz="907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ние</a:t>
            </a:r>
            <a:r>
              <a:rPr sz="907" spc="-18" dirty="0">
                <a:latin typeface="Microsoft Sans Serif"/>
                <a:cs typeface="Microsoft Sans Serif"/>
              </a:rPr>
              <a:t> пара. </a:t>
            </a:r>
            <a:r>
              <a:rPr sz="907" spc="-23" dirty="0">
                <a:latin typeface="Microsoft Sans Serif"/>
                <a:cs typeface="Microsoft Sans Serif"/>
              </a:rPr>
              <a:t>Концентрат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сбрасывается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канализацию.</a:t>
            </a:r>
            <a:endParaRPr sz="907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469" y="1664853"/>
            <a:ext cx="4781757" cy="21383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6108" y="597999"/>
            <a:ext cx="5170851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5" dirty="0"/>
              <a:t>к</a:t>
            </a:r>
            <a:r>
              <a:rPr sz="2000" spc="63" dirty="0"/>
              <a:t>омпле</a:t>
            </a:r>
            <a:r>
              <a:rPr sz="2000" spc="-27" dirty="0"/>
              <a:t>к</a:t>
            </a:r>
            <a:r>
              <a:rPr sz="2000" spc="439" dirty="0"/>
              <a:t>с</a:t>
            </a:r>
            <a:r>
              <a:rPr sz="2000" spc="-331" dirty="0"/>
              <a:t> </a:t>
            </a:r>
            <a:r>
              <a:rPr sz="2000" spc="181" dirty="0"/>
              <a:t>п</a:t>
            </a:r>
            <a:r>
              <a:rPr sz="2000" spc="230" dirty="0"/>
              <a:t>о</a:t>
            </a:r>
            <a:r>
              <a:rPr sz="2000" spc="-331" dirty="0"/>
              <a:t> </a:t>
            </a:r>
            <a:r>
              <a:rPr sz="2000" spc="113" dirty="0"/>
              <a:t>произв</a:t>
            </a:r>
            <a:r>
              <a:rPr sz="2000" spc="77" dirty="0"/>
              <a:t>о</a:t>
            </a:r>
            <a:r>
              <a:rPr sz="2000" spc="86" dirty="0"/>
              <a:t>д</a:t>
            </a:r>
            <a:r>
              <a:rPr sz="2000" spc="367" dirty="0"/>
              <a:t>с</a:t>
            </a:r>
            <a:r>
              <a:rPr sz="2000" spc="-18" dirty="0"/>
              <a:t>т</a:t>
            </a:r>
            <a:r>
              <a:rPr sz="2000" spc="-50" dirty="0"/>
              <a:t>в</a:t>
            </a:r>
            <a:r>
              <a:rPr sz="2000" spc="-18" dirty="0"/>
              <a:t>у</a:t>
            </a:r>
            <a:r>
              <a:rPr sz="2000" spc="-331" dirty="0"/>
              <a:t> </a:t>
            </a:r>
            <a:r>
              <a:rPr sz="2000" spc="9" dirty="0"/>
              <a:t>в</a:t>
            </a:r>
            <a:r>
              <a:rPr sz="2000" spc="95" dirty="0"/>
              <a:t>анадия</a:t>
            </a:r>
          </a:p>
        </p:txBody>
      </p:sp>
    </p:spTree>
    <p:extLst>
      <p:ext uri="{BB962C8B-B14F-4D97-AF65-F5344CB8AC3E}">
        <p14:creationId xmlns:p14="http://schemas.microsoft.com/office/powerpoint/2010/main" val="265736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7457" y="1242018"/>
            <a:ext cx="3496371" cy="2828997"/>
            <a:chOff x="5932779" y="1369669"/>
            <a:chExt cx="3855720" cy="3119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2779" y="2414727"/>
              <a:ext cx="413816" cy="19471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6583" y="1441564"/>
              <a:ext cx="860932" cy="29203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7529" y="1441564"/>
              <a:ext cx="860158" cy="30474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7776" y="1369669"/>
              <a:ext cx="859675" cy="2992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7871" y="1441564"/>
              <a:ext cx="860158" cy="29203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91578" y="4105013"/>
              <a:ext cx="205104" cy="166370"/>
            </a:xfrm>
            <a:custGeom>
              <a:avLst/>
              <a:gdLst/>
              <a:ahLst/>
              <a:cxnLst/>
              <a:rect l="l" t="t" r="r" b="b"/>
              <a:pathLst>
                <a:path w="205104" h="166370">
                  <a:moveTo>
                    <a:pt x="977" y="0"/>
                  </a:moveTo>
                  <a:lnTo>
                    <a:pt x="0" y="0"/>
                  </a:lnTo>
                </a:path>
                <a:path w="205104" h="166370">
                  <a:moveTo>
                    <a:pt x="204558" y="166293"/>
                  </a:moveTo>
                  <a:lnTo>
                    <a:pt x="203580" y="1662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6075094" y="228503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241" y="-488"/>
                  </a:moveTo>
                  <a:lnTo>
                    <a:pt x="241" y="4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86108" y="597999"/>
            <a:ext cx="3509615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177" dirty="0"/>
              <a:t>Г</a:t>
            </a:r>
            <a:r>
              <a:rPr sz="2000" spc="-213" dirty="0"/>
              <a:t>Б</a:t>
            </a:r>
            <a:r>
              <a:rPr sz="2000" spc="-199" dirty="0"/>
              <a:t>У</a:t>
            </a:r>
            <a:r>
              <a:rPr sz="2000" spc="-131" dirty="0"/>
              <a:t>З</a:t>
            </a:r>
            <a:r>
              <a:rPr sz="2000" spc="-331" dirty="0"/>
              <a:t> </a:t>
            </a:r>
            <a:r>
              <a:rPr sz="2000" spc="-82" dirty="0"/>
              <a:t>НС</a:t>
            </a:r>
            <a:r>
              <a:rPr sz="2000" spc="-23" dirty="0"/>
              <a:t>О</a:t>
            </a:r>
            <a:r>
              <a:rPr sz="2000" spc="-331" dirty="0"/>
              <a:t> </a:t>
            </a:r>
            <a:r>
              <a:rPr sz="2000" spc="-204" dirty="0"/>
              <a:t>«</a:t>
            </a:r>
            <a:r>
              <a:rPr sz="2000" spc="-230" dirty="0"/>
              <a:t>С</a:t>
            </a:r>
            <a:r>
              <a:rPr sz="2000" spc="-14" dirty="0"/>
              <a:t>у</a:t>
            </a:r>
            <a:r>
              <a:rPr sz="2000" spc="-50" dirty="0"/>
              <a:t>з</a:t>
            </a:r>
            <a:r>
              <a:rPr sz="2000" spc="100" dirty="0"/>
              <a:t>унска</a:t>
            </a:r>
            <a:r>
              <a:rPr sz="2000" spc="163" dirty="0"/>
              <a:t>я</a:t>
            </a:r>
            <a:r>
              <a:rPr sz="2000" spc="-331" dirty="0"/>
              <a:t> </a:t>
            </a:r>
            <a:r>
              <a:rPr sz="2000" spc="-222" dirty="0"/>
              <a:t>ЦРБ»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86108" y="1076673"/>
            <a:ext cx="3103087" cy="15103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Новосибирская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 обл., Сузунский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9" dirty="0">
                <a:solidFill>
                  <a:srgbClr val="176481"/>
                </a:solidFill>
                <a:latin typeface="Microsoft Sans Serif"/>
                <a:cs typeface="Microsoft Sans Serif"/>
              </a:rPr>
              <a:t>р-н.,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п.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Сузун</a:t>
            </a:r>
            <a:endParaRPr sz="907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 dirty="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2019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82" dirty="0">
                <a:latin typeface="Microsoft Sans Serif"/>
                <a:cs typeface="Microsoft Sans Serif"/>
              </a:rPr>
              <a:t>-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2020</a:t>
            </a:r>
            <a:endParaRPr sz="907" dirty="0">
              <a:latin typeface="Microsoft Sans Serif"/>
              <a:cs typeface="Microsoft Sans Serif"/>
            </a:endParaRPr>
          </a:p>
          <a:p>
            <a:pPr marL="11516">
              <a:spcBef>
                <a:spcPts val="735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а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чик: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18" dirty="0">
                <a:latin typeface="Microsoft Sans Serif"/>
                <a:cs typeface="Microsoft Sans Serif"/>
              </a:rPr>
              <a:t>ООО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«</a:t>
            </a:r>
            <a:r>
              <a:rPr sz="907" spc="-54" dirty="0">
                <a:latin typeface="Microsoft Sans Serif"/>
                <a:cs typeface="Microsoft Sans Serif"/>
              </a:rPr>
              <a:t>С</a:t>
            </a:r>
            <a:r>
              <a:rPr sz="907" spc="-5" dirty="0">
                <a:latin typeface="Microsoft Sans Serif"/>
                <a:cs typeface="Microsoft Sans Serif"/>
              </a:rPr>
              <a:t>тройин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е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23" dirty="0">
                <a:latin typeface="Microsoft Sans Serif"/>
                <a:cs typeface="Microsoft Sans Serif"/>
              </a:rPr>
              <a:t>т3»</a:t>
            </a:r>
            <a:endParaRPr sz="907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 dirty="0">
              <a:latin typeface="Microsoft Sans Serif"/>
              <a:cs typeface="Microsoft Sans Serif"/>
            </a:endParaRPr>
          </a:p>
          <a:p>
            <a:pPr>
              <a:spcBef>
                <a:spcPts val="18"/>
              </a:spcBef>
            </a:pPr>
            <a:endParaRPr sz="997" dirty="0">
              <a:latin typeface="Microsoft Sans Serif"/>
              <a:cs typeface="Microsoft Sans Serif"/>
            </a:endParaRPr>
          </a:p>
          <a:p>
            <a:pPr marL="14395"/>
            <a:r>
              <a:rPr sz="907" spc="-150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</a:t>
            </a:r>
            <a:r>
              <a:rPr sz="907" dirty="0">
                <a:solidFill>
                  <a:srgbClr val="176481"/>
                </a:solidFill>
                <a:latin typeface="Microsoft Sans Serif"/>
                <a:cs typeface="Microsoft Sans Serif"/>
              </a:rPr>
              <a:t>уги: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Произ</a:t>
            </a:r>
            <a:r>
              <a:rPr sz="907" spc="-18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од</a:t>
            </a:r>
            <a:r>
              <a:rPr sz="907" spc="-5" dirty="0">
                <a:latin typeface="Microsoft Sans Serif"/>
                <a:cs typeface="Microsoft Sans Serif"/>
              </a:rPr>
              <a:t>с</a:t>
            </a:r>
            <a:r>
              <a:rPr sz="907" spc="-14" dirty="0">
                <a:latin typeface="Microsoft Sans Serif"/>
                <a:cs typeface="Microsoft Sans Serif"/>
              </a:rPr>
              <a:t>т</a:t>
            </a:r>
            <a:r>
              <a:rPr sz="907" spc="-18" dirty="0">
                <a:latin typeface="Microsoft Sans Serif"/>
                <a:cs typeface="Microsoft Sans Serif"/>
              </a:rPr>
              <a:t>во, </a:t>
            </a:r>
            <a:r>
              <a:rPr sz="907" spc="-14" dirty="0">
                <a:latin typeface="Microsoft Sans Serif"/>
                <a:cs typeface="Microsoft Sans Serif"/>
              </a:rPr>
              <a:t>по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9" dirty="0">
                <a:latin typeface="Microsoft Sans Serif"/>
                <a:cs typeface="Microsoft Sans Serif"/>
              </a:rPr>
              <a:t>ав</a:t>
            </a:r>
            <a:r>
              <a:rPr sz="907" spc="-23" dirty="0">
                <a:latin typeface="Microsoft Sans Serif"/>
                <a:cs typeface="Microsoft Sans Serif"/>
              </a:rPr>
              <a:t>ка,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ПНР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endParaRPr sz="907" dirty="0">
              <a:latin typeface="Microsoft Sans Serif"/>
              <a:cs typeface="Microsoft Sans Serif"/>
            </a:endParaRPr>
          </a:p>
          <a:p>
            <a:pPr marL="14395">
              <a:spcBef>
                <a:spcPts val="181"/>
              </a:spcBef>
            </a:pPr>
            <a:r>
              <a:rPr sz="907" spc="-18" dirty="0">
                <a:latin typeface="Microsoft Sans Serif"/>
                <a:cs typeface="Microsoft Sans Serif"/>
              </a:rPr>
              <a:t>нужд строительства </a:t>
            </a:r>
            <a:r>
              <a:rPr sz="907" spc="-27" dirty="0">
                <a:latin typeface="Microsoft Sans Serif"/>
                <a:cs typeface="Microsoft Sans Serif"/>
              </a:rPr>
              <a:t>(вода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питьевая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вода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котельной).</a:t>
            </a:r>
            <a:endParaRPr sz="907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5218" y="2668712"/>
            <a:ext cx="3211915" cy="1333153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38004" rIns="0" bIns="0" rtlCol="0">
            <a:spAutoFit/>
          </a:bodyPr>
          <a:lstStyle/>
          <a:p>
            <a:pPr marL="65643">
              <a:spcBef>
                <a:spcPts val="299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spcBef>
                <a:spcPts val="272"/>
              </a:spcBef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грубой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очистки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S.1.2.300;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оса</a:t>
            </a:r>
            <a:r>
              <a:rPr sz="907" spc="-36" dirty="0">
                <a:latin typeface="Microsoft Sans Serif"/>
                <a:cs typeface="Microsoft Sans Serif"/>
              </a:rPr>
              <a:t>д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9" dirty="0">
                <a:latin typeface="Microsoft Sans Serif"/>
                <a:cs typeface="Microsoft Sans Serif"/>
              </a:rPr>
              <a:t>чных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фил</a:t>
            </a:r>
            <a:r>
              <a:rPr sz="907" spc="-63" dirty="0">
                <a:latin typeface="Microsoft Sans Serif"/>
                <a:cs typeface="Microsoft Sans Serif"/>
              </a:rPr>
              <a:t>ь</a:t>
            </a:r>
            <a:r>
              <a:rPr sz="907" spc="-18" dirty="0">
                <a:latin typeface="Microsoft Sans Serif"/>
                <a:cs typeface="Microsoft Sans Serif"/>
              </a:rPr>
              <a:t>тров </a:t>
            </a:r>
            <a:r>
              <a:rPr sz="907" spc="-23" dirty="0">
                <a:latin typeface="Microsoft Sans Serif"/>
                <a:cs typeface="Microsoft Sans Serif"/>
              </a:rPr>
              <a:t>А.2.533.6;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тонкой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очистки,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PF.2.2.10;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00" dirty="0">
                <a:latin typeface="Microsoft Sans Serif"/>
                <a:cs typeface="Microsoft Sans Serif"/>
              </a:rPr>
              <a:t>У</a:t>
            </a:r>
            <a:r>
              <a:rPr sz="907" spc="-68" dirty="0">
                <a:latin typeface="Microsoft Sans Serif"/>
                <a:cs typeface="Microsoft Sans Serif"/>
              </a:rPr>
              <a:t>Ф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об</a:t>
            </a:r>
            <a:r>
              <a:rPr sz="907" spc="-41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9" dirty="0">
                <a:latin typeface="Microsoft Sans Serif"/>
                <a:cs typeface="Microsoft Sans Serif"/>
              </a:rPr>
              <a:t>зараживания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ды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77" dirty="0">
                <a:latin typeface="Microsoft Sans Serif"/>
                <a:cs typeface="Microsoft Sans Serif"/>
              </a:rPr>
              <a:t>U</a:t>
            </a:r>
            <a:r>
              <a:rPr sz="907" spc="-145" dirty="0">
                <a:latin typeface="Microsoft Sans Serif"/>
                <a:cs typeface="Microsoft Sans Serif"/>
              </a:rPr>
              <a:t>V</a:t>
            </a:r>
            <a:r>
              <a:rPr sz="907" spc="-18" dirty="0">
                <a:latin typeface="Microsoft Sans Serif"/>
                <a:cs typeface="Microsoft Sans Serif"/>
              </a:rPr>
              <a:t>.256;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23" dirty="0">
                <a:latin typeface="Microsoft Sans Serif"/>
                <a:cs typeface="Microsoft Sans Serif"/>
              </a:rPr>
              <a:t>резервуары </a:t>
            </a:r>
            <a:r>
              <a:rPr sz="907" spc="-9" dirty="0">
                <a:latin typeface="Microsoft Sans Serif"/>
                <a:cs typeface="Microsoft Sans Serif"/>
              </a:rPr>
              <a:t>чистой</a:t>
            </a:r>
            <a:r>
              <a:rPr sz="907" spc="-18" dirty="0">
                <a:latin typeface="Microsoft Sans Serif"/>
                <a:cs typeface="Microsoft Sans Serif"/>
              </a:rPr>
              <a:t> воды </a:t>
            </a:r>
            <a:r>
              <a:rPr sz="907" spc="-23" dirty="0">
                <a:latin typeface="Microsoft Sans Serif"/>
                <a:cs typeface="Microsoft Sans Serif"/>
              </a:rPr>
              <a:t>R.3.1,5.3;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подачи воды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сеть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P.2.2.10,64.40;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вводно-распределительное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устройство;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23" dirty="0">
                <a:latin typeface="Microsoft Sans Serif"/>
                <a:cs typeface="Microsoft Sans Serif"/>
              </a:rPr>
              <a:t>резервуары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промывной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грязной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R.3.1.1.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1640" y="3578144"/>
            <a:ext cx="4614035" cy="2622406"/>
          </a:xfrm>
          <a:prstGeom prst="rect">
            <a:avLst/>
          </a:prstGeom>
        </p:spPr>
        <p:txBody>
          <a:bodyPr vert="horz" wrap="square" lIns="0" tIns="53551" rIns="0" bIns="0" rtlCol="0">
            <a:spAutoFit/>
          </a:bodyPr>
          <a:lstStyle/>
          <a:p>
            <a:pPr marL="34549">
              <a:spcBef>
                <a:spcPts val="422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Задача:</a:t>
            </a:r>
            <a:endParaRPr sz="907">
              <a:latin typeface="Microsoft Sans Serif"/>
              <a:cs typeface="Microsoft Sans Serif"/>
            </a:endParaRPr>
          </a:p>
          <a:p>
            <a:pPr marL="34549">
              <a:spcBef>
                <a:spcPts val="331"/>
              </a:spcBef>
            </a:pPr>
            <a:r>
              <a:rPr sz="907" spc="-27" dirty="0">
                <a:latin typeface="Microsoft Sans Serif"/>
                <a:cs typeface="Microsoft Sans Serif"/>
              </a:rPr>
              <a:t>Очистка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от</a:t>
            </a:r>
            <a:r>
              <a:rPr sz="907" spc="-23" dirty="0">
                <a:latin typeface="Microsoft Sans Serif"/>
                <a:cs typeface="Microsoft Sans Serif"/>
              </a:rPr>
              <a:t> мутности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железа.</a:t>
            </a:r>
            <a:endParaRPr sz="907">
              <a:latin typeface="Microsoft Sans Serif"/>
              <a:cs typeface="Microsoft Sans Serif"/>
            </a:endParaRPr>
          </a:p>
          <a:p>
            <a:pPr marL="34549">
              <a:spcBef>
                <a:spcPts val="1134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34549" marR="27639" algn="just">
              <a:spcBef>
                <a:spcPts val="336"/>
              </a:spcBef>
            </a:pPr>
            <a:r>
              <a:rPr sz="907" spc="-23" dirty="0">
                <a:latin typeface="Microsoft Sans Serif"/>
                <a:cs typeface="Microsoft Sans Serif"/>
              </a:rPr>
              <a:t>Исходная вода </a:t>
            </a:r>
            <a:r>
              <a:rPr sz="907" spc="-9" dirty="0">
                <a:latin typeface="Microsoft Sans Serif"/>
                <a:cs typeface="Microsoft Sans Serif"/>
              </a:rPr>
              <a:t>с </a:t>
            </a:r>
            <a:r>
              <a:rPr sz="907" spc="-32" dirty="0">
                <a:latin typeface="Microsoft Sans Serif"/>
                <a:cs typeface="Microsoft Sans Serif"/>
              </a:rPr>
              <a:t>расходом 10,92 </a:t>
            </a:r>
            <a:r>
              <a:rPr sz="907" dirty="0">
                <a:latin typeface="Microsoft Sans Serif"/>
                <a:cs typeface="Microsoft Sans Serif"/>
              </a:rPr>
              <a:t>м</a:t>
            </a:r>
            <a:r>
              <a:rPr sz="748" baseline="35353" dirty="0">
                <a:latin typeface="Microsoft Sans Serif"/>
                <a:cs typeface="Microsoft Sans Serif"/>
              </a:rPr>
              <a:t>3</a:t>
            </a:r>
            <a:r>
              <a:rPr sz="907" dirty="0">
                <a:latin typeface="Microsoft Sans Serif"/>
                <a:cs typeface="Microsoft Sans Serif"/>
              </a:rPr>
              <a:t>/ч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3" dirty="0">
                <a:latin typeface="Microsoft Sans Serif"/>
                <a:cs typeface="Microsoft Sans Serif"/>
              </a:rPr>
              <a:t>напором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14" dirty="0">
                <a:latin typeface="Microsoft Sans Serif"/>
                <a:cs typeface="Microsoft Sans Serif"/>
              </a:rPr>
              <a:t>грубой </a:t>
            </a:r>
            <a:r>
              <a:rPr sz="907" spc="-9" dirty="0">
                <a:latin typeface="Microsoft Sans Serif"/>
                <a:cs typeface="Microsoft Sans Serif"/>
              </a:rPr>
              <a:t> очистки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S.1.2.300</a:t>
            </a:r>
            <a:r>
              <a:rPr sz="907" spc="-45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автоматической</a:t>
            </a:r>
            <a:r>
              <a:rPr sz="907" spc="-45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промывкой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по</a:t>
            </a:r>
            <a:r>
              <a:rPr sz="907" spc="-45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перепаду</a:t>
            </a:r>
            <a:r>
              <a:rPr sz="907" spc="-45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давления.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После</a:t>
            </a:r>
            <a:r>
              <a:rPr sz="907" spc="-45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грубой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23" dirty="0">
                <a:latin typeface="Microsoft Sans Serif"/>
                <a:cs typeface="Microsoft Sans Serif"/>
              </a:rPr>
              <a:t>вода 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18" dirty="0">
                <a:latin typeface="Microsoft Sans Serif"/>
                <a:cs typeface="Microsoft Sans Serif"/>
              </a:rPr>
              <a:t>осадочных </a:t>
            </a:r>
            <a:r>
              <a:rPr sz="907" spc="-27" dirty="0">
                <a:latin typeface="Microsoft Sans Serif"/>
                <a:cs typeface="Microsoft Sans Serif"/>
              </a:rPr>
              <a:t>фильтров. </a:t>
            </a:r>
            <a:r>
              <a:rPr sz="907" spc="-23" dirty="0">
                <a:latin typeface="Microsoft Sans Serif"/>
                <a:cs typeface="Microsoft Sans Serif"/>
              </a:rPr>
              <a:t>После </a:t>
            </a:r>
            <a:r>
              <a:rPr sz="907" spc="-14" dirty="0">
                <a:latin typeface="Microsoft Sans Serif"/>
                <a:cs typeface="Microsoft Sans Serif"/>
              </a:rPr>
              <a:t>ступени </a:t>
            </a:r>
            <a:r>
              <a:rPr sz="907" spc="-23" dirty="0">
                <a:latin typeface="Microsoft Sans Serif"/>
                <a:cs typeface="Microsoft Sans Serif"/>
              </a:rPr>
              <a:t>фильтра-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9" dirty="0">
                <a:latin typeface="Microsoft Sans Serif"/>
                <a:cs typeface="Microsoft Sans Serif"/>
              </a:rPr>
              <a:t>ции </a:t>
            </a:r>
            <a:r>
              <a:rPr sz="907" spc="-23" dirty="0">
                <a:latin typeface="Microsoft Sans Serif"/>
                <a:cs typeface="Microsoft Sans Serif"/>
              </a:rPr>
              <a:t>вода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23" dirty="0">
                <a:latin typeface="Microsoft Sans Serif"/>
                <a:cs typeface="Microsoft Sans Serif"/>
              </a:rPr>
              <a:t>резервуаров </a:t>
            </a:r>
            <a:r>
              <a:rPr sz="907" spc="-9" dirty="0">
                <a:latin typeface="Microsoft Sans Serif"/>
                <a:cs typeface="Microsoft Sans Serif"/>
              </a:rPr>
              <a:t>чистой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7" dirty="0">
                <a:latin typeface="Microsoft Sans Serif"/>
                <a:cs typeface="Microsoft Sans Serif"/>
              </a:rPr>
              <a:t>R.3.1,5.3, </a:t>
            </a:r>
            <a:r>
              <a:rPr sz="907" spc="-32" dirty="0">
                <a:latin typeface="Microsoft Sans Serif"/>
                <a:cs typeface="Microsoft Sans Serif"/>
              </a:rPr>
              <a:t>откуда </a:t>
            </a:r>
            <a:r>
              <a:rPr sz="907" spc="-14" dirty="0">
                <a:latin typeface="Microsoft Sans Serif"/>
                <a:cs typeface="Microsoft Sans Serif"/>
              </a:rPr>
              <a:t>очищенная </a:t>
            </a:r>
            <a:r>
              <a:rPr sz="907" spc="-23" dirty="0">
                <a:latin typeface="Microsoft Sans Serif"/>
                <a:cs typeface="Microsoft Sans Serif"/>
              </a:rPr>
              <a:t>вода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забирается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группой</a:t>
            </a:r>
            <a:r>
              <a:rPr sz="907" spc="-18" dirty="0">
                <a:latin typeface="Microsoft Sans Serif"/>
                <a:cs typeface="Microsoft Sans Serif"/>
              </a:rPr>
              <a:t> насосов подачи воды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сеть.</a:t>
            </a:r>
            <a:endParaRPr sz="907">
              <a:latin typeface="Microsoft Sans Serif"/>
              <a:cs typeface="Microsoft Sans Serif"/>
            </a:endParaRPr>
          </a:p>
          <a:p>
            <a:pPr marL="34549" marR="27639" algn="just">
              <a:spcBef>
                <a:spcPts val="512"/>
              </a:spcBef>
            </a:pPr>
            <a:r>
              <a:rPr sz="907" spc="-27" dirty="0">
                <a:latin typeface="Microsoft Sans Serif"/>
                <a:cs typeface="Microsoft Sans Serif"/>
              </a:rPr>
              <a:t>Перед </a:t>
            </a:r>
            <a:r>
              <a:rPr sz="907" spc="-18" dirty="0">
                <a:latin typeface="Microsoft Sans Serif"/>
                <a:cs typeface="Microsoft Sans Serif"/>
              </a:rPr>
              <a:t>поступлением воды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3" dirty="0">
                <a:latin typeface="Microsoft Sans Serif"/>
                <a:cs typeface="Microsoft Sans Serif"/>
              </a:rPr>
              <a:t>систему </a:t>
            </a:r>
            <a:r>
              <a:rPr sz="907" spc="-18" dirty="0">
                <a:latin typeface="Microsoft Sans Serif"/>
                <a:cs typeface="Microsoft Sans Serif"/>
              </a:rPr>
              <a:t>раздачи, </a:t>
            </a:r>
            <a:r>
              <a:rPr sz="907" spc="-23" dirty="0">
                <a:latin typeface="Microsoft Sans Serif"/>
                <a:cs typeface="Microsoft Sans Serif"/>
              </a:rPr>
              <a:t>вода проходит доочистку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2" dirty="0">
                <a:latin typeface="Microsoft Sans Serif"/>
                <a:cs typeface="Microsoft Sans Serif"/>
              </a:rPr>
              <a:t>узле </a:t>
            </a:r>
            <a:r>
              <a:rPr sz="907" spc="-14" dirty="0">
                <a:latin typeface="Microsoft Sans Serif"/>
                <a:cs typeface="Microsoft Sans Serif"/>
              </a:rPr>
              <a:t>филь- 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тров </a:t>
            </a:r>
            <a:r>
              <a:rPr sz="907" spc="-14" dirty="0">
                <a:latin typeface="Microsoft Sans Serif"/>
                <a:cs typeface="Microsoft Sans Serif"/>
              </a:rPr>
              <a:t>тонкой </a:t>
            </a:r>
            <a:r>
              <a:rPr sz="907" spc="-9" dirty="0">
                <a:latin typeface="Microsoft Sans Serif"/>
                <a:cs typeface="Microsoft Sans Serif"/>
              </a:rPr>
              <a:t>очистки, с </a:t>
            </a:r>
            <a:r>
              <a:rPr sz="907" spc="-14" dirty="0">
                <a:latin typeface="Microsoft Sans Serif"/>
                <a:cs typeface="Microsoft Sans Serif"/>
              </a:rPr>
              <a:t>рейтингом </a:t>
            </a:r>
            <a:r>
              <a:rPr sz="907" spc="-18" dirty="0">
                <a:latin typeface="Microsoft Sans Serif"/>
                <a:cs typeface="Microsoft Sans Serif"/>
              </a:rPr>
              <a:t>отсечки </a:t>
            </a:r>
            <a:r>
              <a:rPr sz="907" spc="-32" dirty="0">
                <a:latin typeface="Microsoft Sans Serif"/>
                <a:cs typeface="Microsoft Sans Serif"/>
              </a:rPr>
              <a:t>10 </a:t>
            </a:r>
            <a:r>
              <a:rPr sz="907" spc="-36" dirty="0">
                <a:latin typeface="Microsoft Sans Serif"/>
                <a:cs typeface="Microsoft Sans Serif"/>
              </a:rPr>
              <a:t>мкм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82" dirty="0">
                <a:latin typeface="Microsoft Sans Serif"/>
                <a:cs typeface="Microsoft Sans Serif"/>
              </a:rPr>
              <a:t>УФ</a:t>
            </a:r>
            <a:r>
              <a:rPr sz="907" spc="-7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обеззараживания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50" dirty="0">
                <a:latin typeface="Microsoft Sans Serif"/>
                <a:cs typeface="Microsoft Sans Serif"/>
              </a:rPr>
              <a:t>UV.256, </a:t>
            </a:r>
            <a:r>
              <a:rPr sz="907" spc="-18" dirty="0">
                <a:latin typeface="Microsoft Sans Serif"/>
                <a:cs typeface="Microsoft Sans Serif"/>
              </a:rPr>
              <a:t>где </a:t>
            </a:r>
            <a:r>
              <a:rPr sz="907" spc="-23" dirty="0">
                <a:latin typeface="Microsoft Sans Serif"/>
                <a:cs typeface="Microsoft Sans Serif"/>
              </a:rPr>
              <a:t>под </a:t>
            </a:r>
            <a:r>
              <a:rPr sz="907" spc="-18" dirty="0">
                <a:latin typeface="Microsoft Sans Serif"/>
                <a:cs typeface="Microsoft Sans Serif"/>
              </a:rPr>
              <a:t>действием УФ-излучения </a:t>
            </a:r>
            <a:r>
              <a:rPr sz="907" spc="-14" dirty="0">
                <a:latin typeface="Microsoft Sans Serif"/>
                <a:cs typeface="Microsoft Sans Serif"/>
              </a:rPr>
              <a:t>производится </a:t>
            </a:r>
            <a:r>
              <a:rPr sz="907" spc="-5" dirty="0">
                <a:latin typeface="Microsoft Sans Serif"/>
                <a:cs typeface="Microsoft Sans Serif"/>
              </a:rPr>
              <a:t>инактивация </a:t>
            </a:r>
            <a:r>
              <a:rPr sz="907" spc="-14" dirty="0">
                <a:latin typeface="Microsoft Sans Serif"/>
                <a:cs typeface="Microsoft Sans Serif"/>
              </a:rPr>
              <a:t>вирусов, </a:t>
            </a:r>
            <a:r>
              <a:rPr sz="907" spc="-9" dirty="0">
                <a:latin typeface="Microsoft Sans Serif"/>
                <a:cs typeface="Microsoft Sans Serif"/>
              </a:rPr>
              <a:t>содер-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жавшихся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ней.</a:t>
            </a:r>
            <a:endParaRPr sz="907">
              <a:latin typeface="Microsoft Sans Serif"/>
              <a:cs typeface="Microsoft Sans Serif"/>
            </a:endParaRPr>
          </a:p>
          <a:p>
            <a:pPr marL="34549">
              <a:spcBef>
                <a:spcPts val="1016"/>
              </a:spcBef>
            </a:pP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Результат:</a:t>
            </a:r>
            <a:endParaRPr sz="907">
              <a:latin typeface="Microsoft Sans Serif"/>
              <a:cs typeface="Microsoft Sans Serif"/>
            </a:endParaRPr>
          </a:p>
          <a:p>
            <a:pPr marL="34549" marR="27639">
              <a:spcBef>
                <a:spcPts val="512"/>
              </a:spcBef>
            </a:pPr>
            <a:r>
              <a:rPr sz="907" spc="-9" dirty="0">
                <a:latin typeface="Microsoft Sans Serif"/>
                <a:cs typeface="Microsoft Sans Serif"/>
              </a:rPr>
              <a:t>Выполнены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59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монтаж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оборудования</a:t>
            </a:r>
            <a:r>
              <a:rPr sz="907" spc="59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помещении</a:t>
            </a:r>
            <a:r>
              <a:rPr sz="907" spc="5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заказчика,</a:t>
            </a:r>
            <a:r>
              <a:rPr sz="907" spc="5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оборудование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введено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эксплуатацию.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Достигнуто</a:t>
            </a:r>
            <a:r>
              <a:rPr sz="907" spc="-18" dirty="0">
                <a:latin typeface="Microsoft Sans Serif"/>
                <a:cs typeface="Microsoft Sans Serif"/>
              </a:rPr>
              <a:t> качество </a:t>
            </a:r>
            <a:r>
              <a:rPr sz="907" spc="-9" dirty="0">
                <a:latin typeface="Microsoft Sans Serif"/>
                <a:cs typeface="Microsoft Sans Serif"/>
              </a:rPr>
              <a:t>очистки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СанПин 1.2.3685-21.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63081" y="4545210"/>
            <a:ext cx="1197703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32" dirty="0">
                <a:latin typeface="Microsoft Sans Serif"/>
                <a:cs typeface="Microsoft Sans Serif"/>
              </a:rPr>
              <a:t>256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/сутки</a:t>
            </a:r>
            <a:endParaRPr sz="90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578408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0458" y="163720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Площадь – 3 000 м</a:t>
            </a:r>
            <a:r>
              <a:rPr lang="ru-RU" sz="2000" baseline="30000" dirty="0" smtClean="0"/>
              <a:t>2</a:t>
            </a:r>
          </a:p>
          <a:p>
            <a:r>
              <a:rPr lang="ru-RU" sz="2000" dirty="0" smtClean="0"/>
              <a:t>Количество – 600 ед./год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1" b="9119"/>
          <a:stretch/>
        </p:blipFill>
        <p:spPr>
          <a:xfrm>
            <a:off x="371475" y="2389517"/>
            <a:ext cx="3600450" cy="2432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817" b="17148"/>
          <a:stretch/>
        </p:blipFill>
        <p:spPr>
          <a:xfrm>
            <a:off x="4309254" y="2389517"/>
            <a:ext cx="3600270" cy="243264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23047" r="10750" b="37813"/>
          <a:stretch/>
        </p:blipFill>
        <p:spPr>
          <a:xfrm>
            <a:off x="8246852" y="2389517"/>
            <a:ext cx="3600000" cy="2431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495" y="5036872"/>
            <a:ext cx="2603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Лаборатория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Цех машиной намотки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7846" y="5036872"/>
            <a:ext cx="2736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Формовочный цех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Заготовительный участок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21874" y="5036872"/>
            <a:ext cx="2880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Сварочный участок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Участок тестирования – ОТК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1475" y="5124269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1475" y="5628325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09254" y="5124173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09254" y="5628229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277858" y="5124269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277858" y="5628325"/>
            <a:ext cx="144016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</a:t>
            </a:r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10916488" y="1396038"/>
            <a:ext cx="932042" cy="988387"/>
            <a:chOff x="10659322" y="1126484"/>
            <a:chExt cx="1057435" cy="1121360"/>
          </a:xfrm>
        </p:grpSpPr>
        <p:sp>
          <p:nvSpPr>
            <p:cNvPr id="21" name="TextBox 20"/>
            <p:cNvSpPr txBox="1"/>
            <p:nvPr/>
          </p:nvSpPr>
          <p:spPr>
            <a:xfrm>
              <a:off x="10659322" y="1909290"/>
              <a:ext cx="1057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dirty="0"/>
                <a:t>ISO </a:t>
              </a:r>
              <a:r>
                <a:rPr lang="en-US" altLang="ru-RU" sz="1600" dirty="0" smtClean="0"/>
                <a:t>9001</a:t>
              </a:r>
              <a:endParaRPr lang="en-US" altLang="ru-RU" sz="1600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414" y="1126484"/>
              <a:ext cx="963251" cy="798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28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41" y="657759"/>
            <a:ext cx="8611459" cy="62185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736" y="953516"/>
            <a:ext cx="11464925" cy="1325563"/>
          </a:xfrm>
        </p:spPr>
        <p:txBody>
          <a:bodyPr/>
          <a:lstStyle/>
          <a:p>
            <a:pPr algn="r"/>
            <a:r>
              <a:rPr lang="ru-RU" u="sng" dirty="0" smtClean="0"/>
              <a:t>3Д Моделирование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97547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0840" y="2341553"/>
            <a:ext cx="105307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</a:rPr>
              <a:t>Системы водоподготовки </a:t>
            </a:r>
            <a:endParaRPr lang="ru-RU" sz="3200" b="1" dirty="0" smtClean="0">
              <a:solidFill>
                <a:prstClr val="black"/>
              </a:solidFill>
            </a:endParaRPr>
          </a:p>
          <a:p>
            <a:pPr lvl="0"/>
            <a:endParaRPr lang="ru-RU" sz="2800" b="1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ПРОИЗВОДИТЕЛЬНОСТЬ: </a:t>
            </a:r>
            <a:r>
              <a:rPr lang="ru-RU" dirty="0" smtClean="0">
                <a:solidFill>
                  <a:prstClr val="black"/>
                </a:solidFill>
              </a:rPr>
              <a:t>от 5 </a:t>
            </a:r>
            <a:r>
              <a:rPr lang="ru-RU" dirty="0">
                <a:solidFill>
                  <a:prstClr val="black"/>
                </a:solidFill>
              </a:rPr>
              <a:t>м3/ч  до 250 м3/ч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от </a:t>
            </a:r>
            <a:r>
              <a:rPr lang="ru-RU" dirty="0">
                <a:solidFill>
                  <a:prstClr val="black"/>
                </a:solidFill>
              </a:rPr>
              <a:t>5 м3/ч до 40м3/ч -</a:t>
            </a:r>
            <a:r>
              <a:rPr lang="ru-RU" dirty="0" err="1">
                <a:solidFill>
                  <a:prstClr val="black"/>
                </a:solidFill>
              </a:rPr>
              <a:t>блочно</a:t>
            </a:r>
            <a:r>
              <a:rPr lang="ru-RU" dirty="0">
                <a:solidFill>
                  <a:prstClr val="black"/>
                </a:solidFill>
              </a:rPr>
              <a:t> модульные </a:t>
            </a:r>
            <a:r>
              <a:rPr lang="ru-RU" dirty="0" smtClean="0">
                <a:solidFill>
                  <a:prstClr val="black"/>
                </a:solidFill>
              </a:rPr>
              <a:t>исполнения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от 40м3/ч монтаж в легковозводимых зданиях 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26342-9289-4A15-84AB-66CA4E159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91" y="297397"/>
            <a:ext cx="10119925" cy="1100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93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ОБОРУДОВАНИЯ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378" y="1825624"/>
            <a:ext cx="8571895" cy="46640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Станции водоподготовки БИОГАРД-ВОС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Резервуары чистой воды РЧВ БИОГАРД,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Насосные станции </a:t>
            </a:r>
            <a:r>
              <a:rPr lang="ru-RU" dirty="0" err="1" smtClean="0"/>
              <a:t>Антарус</a:t>
            </a:r>
            <a:r>
              <a:rPr lang="ru-RU" dirty="0" smtClean="0"/>
              <a:t> (2 подъема, промывные, пожаротушения),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Насосное оборудование </a:t>
            </a:r>
            <a:r>
              <a:rPr lang="ru-RU" dirty="0" err="1" smtClean="0"/>
              <a:t>Антарус</a:t>
            </a:r>
            <a:r>
              <a:rPr lang="ru-RU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Арматура </a:t>
            </a:r>
            <a:r>
              <a:rPr lang="en-US" dirty="0" smtClean="0"/>
              <a:t>Gross,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Системы АСУ ТП </a:t>
            </a:r>
            <a:r>
              <a:rPr lang="ru-RU" dirty="0" err="1" smtClean="0"/>
              <a:t>Амперус</a:t>
            </a:r>
            <a:r>
              <a:rPr lang="ru-RU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Система диспетчеризации и инженерного оборудования </a:t>
            </a:r>
            <a:r>
              <a:rPr lang="en-US" dirty="0" err="1" smtClean="0"/>
              <a:t>Meterus</a:t>
            </a:r>
            <a:r>
              <a:rPr lang="ru-RU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КНС, ВОС.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81" y="1472910"/>
            <a:ext cx="41148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513" y="12457"/>
            <a:ext cx="12192000" cy="9168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Резервуар чистой воды- </a:t>
            </a:r>
            <a:r>
              <a:rPr lang="ru-RU" b="1" dirty="0">
                <a:solidFill>
                  <a:srgbClr val="0070C0"/>
                </a:solidFill>
              </a:rPr>
              <a:t>РЧВ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736" y="872793"/>
            <a:ext cx="1201577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РЧВ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накопительная емкость чистой воды в объеме, необходимом для равномерной подачи, в т. ч. в часы пикового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водоразбора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916662" y="4308108"/>
            <a:ext cx="275035" cy="670107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6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" y="1887173"/>
            <a:ext cx="7744772" cy="446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026" y="1887173"/>
            <a:ext cx="3575237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8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СТАНЦИИ БИОГАРД-ВОС включают: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/>
          <a:stretch/>
        </p:blipFill>
        <p:spPr>
          <a:xfrm>
            <a:off x="6523061" y="1832003"/>
            <a:ext cx="5321886" cy="452097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832" y="1832003"/>
            <a:ext cx="11593115" cy="46640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err="1" smtClean="0"/>
              <a:t>Реагентная</a:t>
            </a:r>
            <a:r>
              <a:rPr lang="ru-RU" dirty="0" smtClean="0"/>
              <a:t> обработка,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Осветление/фильтрование,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Сорбция на активированном угле,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Аэрация/</a:t>
            </a:r>
            <a:r>
              <a:rPr lang="ru-RU" dirty="0" err="1" smtClean="0"/>
              <a:t>отдувка</a:t>
            </a:r>
            <a:r>
              <a:rPr lang="ru-RU" dirty="0" smtClean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Микрофильтрация,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Ионный обмен,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Ультрафильтрация,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Обратный осмос,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Обеззараживание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4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9164" y="676275"/>
            <a:ext cx="11195761" cy="1325563"/>
          </a:xfrm>
        </p:spPr>
        <p:txBody>
          <a:bodyPr/>
          <a:lstStyle/>
          <a:p>
            <a:r>
              <a:rPr lang="ru-RU" cap="all" dirty="0" smtClean="0">
                <a:solidFill>
                  <a:srgbClr val="00529C"/>
                </a:solidFill>
              </a:rPr>
              <a:t>Инжиниринговая </a:t>
            </a:r>
            <a:br>
              <a:rPr lang="ru-RU" cap="all" dirty="0" smtClean="0">
                <a:solidFill>
                  <a:srgbClr val="00529C"/>
                </a:solidFill>
              </a:rPr>
            </a:br>
            <a:r>
              <a:rPr lang="ru-RU" cap="all" dirty="0" smtClean="0">
                <a:solidFill>
                  <a:srgbClr val="00529C"/>
                </a:solidFill>
              </a:rPr>
              <a:t>компания «элита»</a:t>
            </a:r>
            <a:endParaRPr lang="ru-RU" cap="all" dirty="0">
              <a:solidFill>
                <a:srgbClr val="00529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138425"/>
              </p:ext>
            </p:extLst>
          </p:nvPr>
        </p:nvGraphicFramePr>
        <p:xfrm>
          <a:off x="371475" y="2391104"/>
          <a:ext cx="3820963" cy="16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778">
                  <a:extLst>
                    <a:ext uri="{9D8B030D-6E8A-4147-A177-3AD203B41FA5}">
                      <a16:colId xmlns:a16="http://schemas.microsoft.com/office/drawing/2014/main" val="1122934886"/>
                    </a:ext>
                  </a:extLst>
                </a:gridCol>
                <a:gridCol w="1889185">
                  <a:extLst>
                    <a:ext uri="{9D8B030D-6E8A-4147-A177-3AD203B41FA5}">
                      <a16:colId xmlns:a16="http://schemas.microsoft.com/office/drawing/2014/main" val="2111717746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r>
                        <a:rPr lang="ru-RU" sz="1800" b="0" cap="none" spc="0" dirty="0" smtClean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n-lt"/>
                        </a:rPr>
                        <a:t>Год основания:</a:t>
                      </a:r>
                      <a:endParaRPr lang="ru-RU" sz="1800" b="0" cap="none" spc="0" dirty="0">
                        <a:ln>
                          <a:noFill/>
                        </a:ln>
                        <a:solidFill>
                          <a:srgbClr val="00529C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1999</a:t>
                      </a:r>
                      <a:endParaRPr lang="ru-RU" sz="2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38309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r>
                        <a:rPr lang="ru-RU" sz="1800" b="0" cap="none" spc="0" dirty="0" smtClean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n-lt"/>
                        </a:rPr>
                        <a:t>Сотрудники:</a:t>
                      </a:r>
                      <a:endParaRPr lang="ru-RU" sz="1800" b="0" cap="none" spc="0" dirty="0">
                        <a:ln>
                          <a:noFill/>
                        </a:ln>
                        <a:solidFill>
                          <a:srgbClr val="00529C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1056 человек</a:t>
                      </a:r>
                      <a:endParaRPr lang="ru-RU" sz="2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722305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r>
                        <a:rPr lang="ru-RU" sz="1800" b="0" kern="1200" cap="none" spc="0" dirty="0" smtClean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Клиенты:</a:t>
                      </a:r>
                      <a:endParaRPr lang="ru-RU" sz="1800" b="0" kern="1200" cap="none" spc="0" dirty="0">
                        <a:ln>
                          <a:noFill/>
                        </a:ln>
                        <a:solidFill>
                          <a:srgbClr val="0052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6 500</a:t>
                      </a:r>
                      <a:endParaRPr lang="ru-RU" sz="2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37501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r>
                        <a:rPr lang="ru-RU" sz="1800" b="0" kern="1200" cap="none" spc="0" dirty="0" smtClean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Отделения:</a:t>
                      </a:r>
                      <a:endParaRPr lang="ru-RU" sz="1800" b="0" kern="1200" cap="none" spc="0" dirty="0">
                        <a:ln>
                          <a:noFill/>
                        </a:ln>
                        <a:solidFill>
                          <a:srgbClr val="00529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20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38A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2739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9164" y="4267476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Центральный офис в Санкт-Петербурге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40" y="368299"/>
            <a:ext cx="2697660" cy="8135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164" y="4748093"/>
            <a:ext cx="3139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</a:rPr>
              <a:t>Собственное производство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ISO 9001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164" y="5406879"/>
            <a:ext cx="4939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Р</a:t>
            </a:r>
            <a:r>
              <a:rPr lang="ru-RU" dirty="0" smtClean="0">
                <a:latin typeface="Calibri" panose="020F0502020204030204" pitchFamily="34" charset="0"/>
              </a:rPr>
              <a:t>ешение "под ключ" 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от 3 Д проектирования до ввода в эксплуатацию</a:t>
            </a:r>
            <a:endParaRPr lang="ru-R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164" y="61337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Сервисная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служба  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сервисная поддержка 24/7 </a:t>
            </a:r>
            <a:endParaRPr lang="ru-R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2122" y="4267476"/>
            <a:ext cx="5794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 2019г. Организовано совместное предприятие со </a:t>
            </a:r>
            <a:r>
              <a:rPr lang="ru-RU" sz="2000" dirty="0" err="1" smtClean="0"/>
              <a:t>Спецтрансстрой</a:t>
            </a:r>
            <a:r>
              <a:rPr lang="ru-RU" sz="2000" dirty="0" smtClean="0"/>
              <a:t> ориентированное на работу по Западной Сибири.</a:t>
            </a:r>
          </a:p>
          <a:p>
            <a:r>
              <a:rPr lang="ru-RU" sz="2000" dirty="0" smtClean="0"/>
              <a:t>Реализован объект водоподготовки в Сузуне и в данный момент идет разработка станции удаления бора в Татарске.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03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5" y="1835399"/>
            <a:ext cx="10058400" cy="4741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832" y="1324531"/>
            <a:ext cx="80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Комплексно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решаем задачи по перекачке и очистке сточных вод: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Обеспечиваем полный цикл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123041-21DE-466A-ADF1-9407A2C81F06}"/>
              </a:ext>
            </a:extLst>
          </p:cNvPr>
          <p:cNvSpPr/>
          <p:nvPr/>
        </p:nvSpPr>
        <p:spPr>
          <a:xfrm>
            <a:off x="9312217" y="5576272"/>
            <a:ext cx="2611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0001"/>
                </a:solidFill>
                <a:latin typeface="MyriadPro-Regular"/>
              </a:rPr>
              <a:t>Санкт-Петербург</a:t>
            </a:r>
            <a:br>
              <a:rPr lang="ru-RU" dirty="0">
                <a:solidFill>
                  <a:srgbClr val="000001"/>
                </a:solidFill>
                <a:latin typeface="MyriadPro-Regular"/>
              </a:rPr>
            </a:br>
            <a:r>
              <a:rPr lang="ru-RU" dirty="0">
                <a:solidFill>
                  <a:srgbClr val="005496"/>
                </a:solidFill>
                <a:latin typeface="MyriadPro-Regular"/>
              </a:rPr>
              <a:t>(812) 702-42-42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37D387-6543-458C-8313-651306FA6534}"/>
              </a:ext>
            </a:extLst>
          </p:cNvPr>
          <p:cNvSpPr/>
          <p:nvPr/>
        </p:nvSpPr>
        <p:spPr>
          <a:xfrm>
            <a:off x="286416" y="56747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5496"/>
                </a:solidFill>
                <a:latin typeface="MyriadPro-Regular"/>
              </a:rPr>
              <a:t>www.biogard-los.ru</a:t>
            </a:r>
            <a:br>
              <a:rPr lang="en-US" dirty="0">
                <a:solidFill>
                  <a:srgbClr val="005496"/>
                </a:solidFill>
                <a:latin typeface="MyriadPro-Regular"/>
              </a:rPr>
            </a:br>
            <a:r>
              <a:rPr lang="en-US" dirty="0" smtClean="0">
                <a:solidFill>
                  <a:srgbClr val="005496"/>
                </a:solidFill>
                <a:latin typeface="MyriadPro-Regular"/>
              </a:rPr>
              <a:t>www.biogard-kns.ru</a:t>
            </a:r>
            <a:endParaRPr lang="ru-RU" dirty="0" smtClean="0">
              <a:solidFill>
                <a:srgbClr val="005496"/>
              </a:solidFill>
              <a:latin typeface="MyriadPro-Regular"/>
            </a:endParaRPr>
          </a:p>
          <a:p>
            <a:r>
              <a:rPr lang="en-US" dirty="0" smtClean="0">
                <a:solidFill>
                  <a:srgbClr val="005496"/>
                </a:solidFill>
                <a:latin typeface="MyriadPro-Regular"/>
              </a:rPr>
              <a:t>www.elitacompany.ru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8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279" y="727439"/>
            <a:ext cx="105307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активе компании «Элита» — более </a:t>
            </a:r>
            <a:r>
              <a:rPr lang="ru-RU" dirty="0" smtClean="0"/>
              <a:t>20 успешных </a:t>
            </a:r>
            <a:r>
              <a:rPr lang="ru-RU" dirty="0"/>
              <a:t>поставок систем водоснабжения </a:t>
            </a:r>
            <a:r>
              <a:rPr lang="ru-RU" dirty="0" smtClean="0"/>
              <a:t>на </a:t>
            </a:r>
            <a:r>
              <a:rPr lang="ru-RU" dirty="0"/>
              <a:t>объекты инженерной инфраструктуры, жилого, коммерческого и промышленного </a:t>
            </a:r>
            <a:r>
              <a:rPr lang="ru-RU" dirty="0" smtClean="0"/>
              <a:t>строительства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При проектирование Системы водоподготовки БИОГАРД -мы предлагаем 3Д визуализацию </a:t>
            </a:r>
            <a:r>
              <a:rPr lang="ru-RU" dirty="0" smtClean="0"/>
              <a:t>объекта </a:t>
            </a:r>
            <a:r>
              <a:rPr lang="ru-RU" dirty="0"/>
              <a:t>до начала строительства ,что поможет  учесть все </a:t>
            </a:r>
            <a:r>
              <a:rPr lang="ru-RU" dirty="0" smtClean="0"/>
              <a:t>индивидуальные </a:t>
            </a:r>
            <a:r>
              <a:rPr lang="ru-RU" dirty="0"/>
              <a:t>особенности </a:t>
            </a:r>
            <a:r>
              <a:rPr lang="ru-RU" dirty="0" smtClean="0"/>
              <a:t>объекта,  </a:t>
            </a:r>
            <a:r>
              <a:rPr lang="ru-RU" dirty="0"/>
              <a:t>исключить ошибки при монтаже </a:t>
            </a:r>
            <a:r>
              <a:rPr lang="ru-RU" dirty="0" smtClean="0"/>
              <a:t>и </a:t>
            </a:r>
            <a:r>
              <a:rPr lang="ru-RU" dirty="0"/>
              <a:t>в дальнейшем сократить затраты на строительство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Использование производственных площадок БИОГАРД для  изготовления собственных элементов оборудования системы водоподготовки  дает нам возможность предложить </a:t>
            </a:r>
            <a:r>
              <a:rPr lang="ru-RU" dirty="0" smtClean="0"/>
              <a:t>себестоимость </a:t>
            </a:r>
            <a:r>
              <a:rPr lang="ru-RU" dirty="0"/>
              <a:t>на системы  ниже аналогов на 20</a:t>
            </a:r>
            <a:r>
              <a:rPr lang="ru-RU" dirty="0" smtClean="0"/>
              <a:t>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Оборудование </a:t>
            </a:r>
            <a:r>
              <a:rPr lang="ru-RU" dirty="0" err="1"/>
              <a:t>Биогард</a:t>
            </a:r>
            <a:r>
              <a:rPr lang="ru-RU" dirty="0"/>
              <a:t> имеет все необходимые сертификаты и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имеет высокий уровень надежности и экологической безопасности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81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2051" y="2960355"/>
            <a:ext cx="2438592" cy="73734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 marR="4607">
              <a:lnSpc>
                <a:spcPct val="100000"/>
              </a:lnSpc>
              <a:spcBef>
                <a:spcPts val="91"/>
              </a:spcBef>
            </a:pPr>
            <a:r>
              <a:rPr spc="14" dirty="0"/>
              <a:t>Референс-лист </a:t>
            </a:r>
            <a:r>
              <a:rPr spc="18" dirty="0"/>
              <a:t> </a:t>
            </a:r>
            <a:r>
              <a:rPr spc="168" dirty="0"/>
              <a:t>в</a:t>
            </a:r>
            <a:r>
              <a:rPr spc="141" dirty="0"/>
              <a:t>о</a:t>
            </a:r>
            <a:r>
              <a:rPr spc="86" dirty="0"/>
              <a:t>д</a:t>
            </a:r>
            <a:r>
              <a:rPr spc="222" dirty="0"/>
              <a:t>оп</a:t>
            </a:r>
            <a:r>
              <a:rPr spc="181" dirty="0"/>
              <a:t>о</a:t>
            </a:r>
            <a:r>
              <a:rPr spc="59" dirty="0"/>
              <a:t>д</a:t>
            </a:r>
            <a:r>
              <a:rPr spc="-54" dirty="0"/>
              <a:t>г</a:t>
            </a:r>
            <a:r>
              <a:rPr spc="227" dirty="0"/>
              <a:t>о</a:t>
            </a:r>
            <a:r>
              <a:rPr spc="-150" dirty="0"/>
              <a:t>т</a:t>
            </a:r>
            <a:r>
              <a:rPr spc="136" dirty="0"/>
              <a:t>овка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00503" y="616131"/>
            <a:ext cx="666222" cy="441076"/>
            <a:chOff x="719998" y="679455"/>
            <a:chExt cx="734695" cy="486409"/>
          </a:xfrm>
        </p:grpSpPr>
        <p:sp>
          <p:nvSpPr>
            <p:cNvPr id="5" name="object 5"/>
            <p:cNvSpPr/>
            <p:nvPr/>
          </p:nvSpPr>
          <p:spPr>
            <a:xfrm>
              <a:off x="905046" y="680349"/>
              <a:ext cx="548640" cy="485140"/>
            </a:xfrm>
            <a:custGeom>
              <a:avLst/>
              <a:gdLst/>
              <a:ahLst/>
              <a:cxnLst/>
              <a:rect l="l" t="t" r="r" b="b"/>
              <a:pathLst>
                <a:path w="548640" h="485140">
                  <a:moveTo>
                    <a:pt x="306082" y="0"/>
                  </a:moveTo>
                  <a:lnTo>
                    <a:pt x="274323" y="2106"/>
                  </a:lnTo>
                  <a:lnTo>
                    <a:pt x="243776" y="7677"/>
                  </a:lnTo>
                  <a:lnTo>
                    <a:pt x="216696" y="16134"/>
                  </a:lnTo>
                  <a:lnTo>
                    <a:pt x="195338" y="26898"/>
                  </a:lnTo>
                  <a:lnTo>
                    <a:pt x="218051" y="42954"/>
                  </a:lnTo>
                  <a:lnTo>
                    <a:pt x="241246" y="64965"/>
                  </a:lnTo>
                  <a:lnTo>
                    <a:pt x="262111" y="90383"/>
                  </a:lnTo>
                  <a:lnTo>
                    <a:pt x="277837" y="116662"/>
                  </a:lnTo>
                  <a:lnTo>
                    <a:pt x="301287" y="113247"/>
                  </a:lnTo>
                  <a:lnTo>
                    <a:pt x="348371" y="120294"/>
                  </a:lnTo>
                  <a:lnTo>
                    <a:pt x="394764" y="149944"/>
                  </a:lnTo>
                  <a:lnTo>
                    <a:pt x="426601" y="205430"/>
                  </a:lnTo>
                  <a:lnTo>
                    <a:pt x="431292" y="243509"/>
                  </a:lnTo>
                  <a:lnTo>
                    <a:pt x="423366" y="293208"/>
                  </a:lnTo>
                  <a:lnTo>
                    <a:pt x="399962" y="336344"/>
                  </a:lnTo>
                  <a:lnTo>
                    <a:pt x="364314" y="370344"/>
                  </a:lnTo>
                  <a:lnTo>
                    <a:pt x="319653" y="392632"/>
                  </a:lnTo>
                  <a:lnTo>
                    <a:pt x="269214" y="400634"/>
                  </a:lnTo>
                  <a:lnTo>
                    <a:pt x="219336" y="392551"/>
                  </a:lnTo>
                  <a:lnTo>
                    <a:pt x="175987" y="370065"/>
                  </a:lnTo>
                  <a:lnTo>
                    <a:pt x="141843" y="335820"/>
                  </a:lnTo>
                  <a:lnTo>
                    <a:pt x="119580" y="292461"/>
                  </a:lnTo>
                  <a:lnTo>
                    <a:pt x="111874" y="242633"/>
                  </a:lnTo>
                  <a:lnTo>
                    <a:pt x="174802" y="242735"/>
                  </a:lnTo>
                  <a:lnTo>
                    <a:pt x="87401" y="113322"/>
                  </a:lnTo>
                  <a:lnTo>
                    <a:pt x="0" y="242735"/>
                  </a:lnTo>
                  <a:lnTo>
                    <a:pt x="62852" y="242633"/>
                  </a:lnTo>
                  <a:lnTo>
                    <a:pt x="68025" y="291368"/>
                  </a:lnTo>
                  <a:lnTo>
                    <a:pt x="82367" y="336814"/>
                  </a:lnTo>
                  <a:lnTo>
                    <a:pt x="104897" y="377983"/>
                  </a:lnTo>
                  <a:lnTo>
                    <a:pt x="134637" y="413885"/>
                  </a:lnTo>
                  <a:lnTo>
                    <a:pt x="170605" y="443530"/>
                  </a:lnTo>
                  <a:lnTo>
                    <a:pt x="211822" y="465931"/>
                  </a:lnTo>
                  <a:lnTo>
                    <a:pt x="257308" y="480096"/>
                  </a:lnTo>
                  <a:lnTo>
                    <a:pt x="306082" y="485038"/>
                  </a:lnTo>
                  <a:lnTo>
                    <a:pt x="354850" y="480096"/>
                  </a:lnTo>
                  <a:lnTo>
                    <a:pt x="400322" y="465929"/>
                  </a:lnTo>
                  <a:lnTo>
                    <a:pt x="441509" y="443525"/>
                  </a:lnTo>
                  <a:lnTo>
                    <a:pt x="477423" y="413872"/>
                  </a:lnTo>
                  <a:lnTo>
                    <a:pt x="507076" y="377958"/>
                  </a:lnTo>
                  <a:lnTo>
                    <a:pt x="529480" y="336771"/>
                  </a:lnTo>
                  <a:lnTo>
                    <a:pt x="543647" y="291300"/>
                  </a:lnTo>
                  <a:lnTo>
                    <a:pt x="548589" y="242531"/>
                  </a:lnTo>
                  <a:lnTo>
                    <a:pt x="543647" y="193758"/>
                  </a:lnTo>
                  <a:lnTo>
                    <a:pt x="529480" y="148282"/>
                  </a:lnTo>
                  <a:lnTo>
                    <a:pt x="507076" y="107091"/>
                  </a:lnTo>
                  <a:lnTo>
                    <a:pt x="477423" y="71173"/>
                  </a:lnTo>
                  <a:lnTo>
                    <a:pt x="441509" y="41517"/>
                  </a:lnTo>
                  <a:lnTo>
                    <a:pt x="400322" y="19111"/>
                  </a:lnTo>
                  <a:lnTo>
                    <a:pt x="354850" y="4942"/>
                  </a:lnTo>
                  <a:lnTo>
                    <a:pt x="306082" y="0"/>
                  </a:lnTo>
                  <a:close/>
                </a:path>
              </a:pathLst>
            </a:custGeom>
            <a:solidFill>
              <a:srgbClr val="E3041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719988" y="679462"/>
              <a:ext cx="734695" cy="486409"/>
            </a:xfrm>
            <a:custGeom>
              <a:avLst/>
              <a:gdLst/>
              <a:ahLst/>
              <a:cxnLst/>
              <a:rect l="l" t="t" r="r" b="b"/>
              <a:pathLst>
                <a:path w="734694" h="486409">
                  <a:moveTo>
                    <a:pt x="548601" y="243230"/>
                  </a:moveTo>
                  <a:lnTo>
                    <a:pt x="485736" y="243344"/>
                  </a:lnTo>
                  <a:lnTo>
                    <a:pt x="480568" y="194602"/>
                  </a:lnTo>
                  <a:lnTo>
                    <a:pt x="466229" y="149148"/>
                  </a:lnTo>
                  <a:lnTo>
                    <a:pt x="443699" y="107975"/>
                  </a:lnTo>
                  <a:lnTo>
                    <a:pt x="413956" y="72072"/>
                  </a:lnTo>
                  <a:lnTo>
                    <a:pt x="377990" y="42430"/>
                  </a:lnTo>
                  <a:lnTo>
                    <a:pt x="336778" y="20027"/>
                  </a:lnTo>
                  <a:lnTo>
                    <a:pt x="291299" y="5867"/>
                  </a:lnTo>
                  <a:lnTo>
                    <a:pt x="242519" y="927"/>
                  </a:lnTo>
                  <a:lnTo>
                    <a:pt x="193751" y="5867"/>
                  </a:lnTo>
                  <a:lnTo>
                    <a:pt x="148285" y="20027"/>
                  </a:lnTo>
                  <a:lnTo>
                    <a:pt x="107086" y="42430"/>
                  </a:lnTo>
                  <a:lnTo>
                    <a:pt x="71170" y="72085"/>
                  </a:lnTo>
                  <a:lnTo>
                    <a:pt x="41516" y="108000"/>
                  </a:lnTo>
                  <a:lnTo>
                    <a:pt x="19113" y="149199"/>
                  </a:lnTo>
                  <a:lnTo>
                    <a:pt x="4940" y="194665"/>
                  </a:lnTo>
                  <a:lnTo>
                    <a:pt x="0" y="243446"/>
                  </a:lnTo>
                  <a:lnTo>
                    <a:pt x="4940" y="292214"/>
                  </a:lnTo>
                  <a:lnTo>
                    <a:pt x="19113" y="337680"/>
                  </a:lnTo>
                  <a:lnTo>
                    <a:pt x="41516" y="378866"/>
                  </a:lnTo>
                  <a:lnTo>
                    <a:pt x="71170" y="414782"/>
                  </a:lnTo>
                  <a:lnTo>
                    <a:pt x="107086" y="444449"/>
                  </a:lnTo>
                  <a:lnTo>
                    <a:pt x="148285" y="466852"/>
                  </a:lnTo>
                  <a:lnTo>
                    <a:pt x="193751" y="481012"/>
                  </a:lnTo>
                  <a:lnTo>
                    <a:pt x="242519" y="485965"/>
                  </a:lnTo>
                  <a:lnTo>
                    <a:pt x="274269" y="483857"/>
                  </a:lnTo>
                  <a:lnTo>
                    <a:pt x="304812" y="478282"/>
                  </a:lnTo>
                  <a:lnTo>
                    <a:pt x="331901" y="469823"/>
                  </a:lnTo>
                  <a:lnTo>
                    <a:pt x="353250" y="459066"/>
                  </a:lnTo>
                  <a:lnTo>
                    <a:pt x="330542" y="443001"/>
                  </a:lnTo>
                  <a:lnTo>
                    <a:pt x="307352" y="420992"/>
                  </a:lnTo>
                  <a:lnTo>
                    <a:pt x="286486" y="395579"/>
                  </a:lnTo>
                  <a:lnTo>
                    <a:pt x="270751" y="369303"/>
                  </a:lnTo>
                  <a:lnTo>
                    <a:pt x="247307" y="372719"/>
                  </a:lnTo>
                  <a:lnTo>
                    <a:pt x="200228" y="365671"/>
                  </a:lnTo>
                  <a:lnTo>
                    <a:pt x="153835" y="336016"/>
                  </a:lnTo>
                  <a:lnTo>
                    <a:pt x="121996" y="280530"/>
                  </a:lnTo>
                  <a:lnTo>
                    <a:pt x="117309" y="242455"/>
                  </a:lnTo>
                  <a:lnTo>
                    <a:pt x="125234" y="192747"/>
                  </a:lnTo>
                  <a:lnTo>
                    <a:pt x="148640" y="149618"/>
                  </a:lnTo>
                  <a:lnTo>
                    <a:pt x="184289" y="115620"/>
                  </a:lnTo>
                  <a:lnTo>
                    <a:pt x="228942" y="93332"/>
                  </a:lnTo>
                  <a:lnTo>
                    <a:pt x="279374" y="85331"/>
                  </a:lnTo>
                  <a:lnTo>
                    <a:pt x="329260" y="93408"/>
                  </a:lnTo>
                  <a:lnTo>
                    <a:pt x="372605" y="115900"/>
                  </a:lnTo>
                  <a:lnTo>
                    <a:pt x="406755" y="150139"/>
                  </a:lnTo>
                  <a:lnTo>
                    <a:pt x="429018" y="193509"/>
                  </a:lnTo>
                  <a:lnTo>
                    <a:pt x="436714" y="243344"/>
                  </a:lnTo>
                  <a:lnTo>
                    <a:pt x="373786" y="243230"/>
                  </a:lnTo>
                  <a:lnTo>
                    <a:pt x="461187" y="372630"/>
                  </a:lnTo>
                  <a:lnTo>
                    <a:pt x="548601" y="243230"/>
                  </a:lnTo>
                  <a:close/>
                </a:path>
                <a:path w="734694" h="486409">
                  <a:moveTo>
                    <a:pt x="719823" y="46634"/>
                  </a:moveTo>
                  <a:lnTo>
                    <a:pt x="709472" y="31356"/>
                  </a:lnTo>
                  <a:lnTo>
                    <a:pt x="709333" y="31153"/>
                  </a:lnTo>
                  <a:lnTo>
                    <a:pt x="711390" y="30924"/>
                  </a:lnTo>
                  <a:lnTo>
                    <a:pt x="713574" y="29933"/>
                  </a:lnTo>
                  <a:lnTo>
                    <a:pt x="716800" y="26631"/>
                  </a:lnTo>
                  <a:lnTo>
                    <a:pt x="717461" y="25273"/>
                  </a:lnTo>
                  <a:lnTo>
                    <a:pt x="717892" y="24358"/>
                  </a:lnTo>
                  <a:lnTo>
                    <a:pt x="717892" y="18161"/>
                  </a:lnTo>
                  <a:lnTo>
                    <a:pt x="717689" y="17754"/>
                  </a:lnTo>
                  <a:lnTo>
                    <a:pt x="716724" y="15913"/>
                  </a:lnTo>
                  <a:lnTo>
                    <a:pt x="712711" y="12128"/>
                  </a:lnTo>
                  <a:lnTo>
                    <a:pt x="709282" y="11684"/>
                  </a:lnTo>
                  <a:lnTo>
                    <a:pt x="694093" y="11684"/>
                  </a:lnTo>
                  <a:lnTo>
                    <a:pt x="694093" y="46634"/>
                  </a:lnTo>
                  <a:lnTo>
                    <a:pt x="701243" y="46634"/>
                  </a:lnTo>
                  <a:lnTo>
                    <a:pt x="701243" y="31356"/>
                  </a:lnTo>
                  <a:lnTo>
                    <a:pt x="711390" y="46634"/>
                  </a:lnTo>
                  <a:lnTo>
                    <a:pt x="719823" y="46634"/>
                  </a:lnTo>
                  <a:close/>
                </a:path>
                <a:path w="734694" h="486409">
                  <a:moveTo>
                    <a:pt x="734542" y="21158"/>
                  </a:moveTo>
                  <a:lnTo>
                    <a:pt x="731240" y="13868"/>
                  </a:lnTo>
                  <a:lnTo>
                    <a:pt x="728459" y="11087"/>
                  </a:lnTo>
                  <a:lnTo>
                    <a:pt x="728459" y="35521"/>
                  </a:lnTo>
                  <a:lnTo>
                    <a:pt x="725868" y="41287"/>
                  </a:lnTo>
                  <a:lnTo>
                    <a:pt x="717511" y="49644"/>
                  </a:lnTo>
                  <a:lnTo>
                    <a:pt x="711733" y="52235"/>
                  </a:lnTo>
                  <a:lnTo>
                    <a:pt x="699020" y="52235"/>
                  </a:lnTo>
                  <a:lnTo>
                    <a:pt x="693254" y="49644"/>
                  </a:lnTo>
                  <a:lnTo>
                    <a:pt x="684898" y="41287"/>
                  </a:lnTo>
                  <a:lnTo>
                    <a:pt x="682307" y="35521"/>
                  </a:lnTo>
                  <a:lnTo>
                    <a:pt x="682396" y="22580"/>
                  </a:lnTo>
                  <a:lnTo>
                    <a:pt x="684898" y="17030"/>
                  </a:lnTo>
                  <a:lnTo>
                    <a:pt x="693242" y="8674"/>
                  </a:lnTo>
                  <a:lnTo>
                    <a:pt x="699020" y="6070"/>
                  </a:lnTo>
                  <a:lnTo>
                    <a:pt x="711733" y="6070"/>
                  </a:lnTo>
                  <a:lnTo>
                    <a:pt x="717511" y="8674"/>
                  </a:lnTo>
                  <a:lnTo>
                    <a:pt x="725868" y="17030"/>
                  </a:lnTo>
                  <a:lnTo>
                    <a:pt x="728370" y="22580"/>
                  </a:lnTo>
                  <a:lnTo>
                    <a:pt x="728459" y="35521"/>
                  </a:lnTo>
                  <a:lnTo>
                    <a:pt x="728459" y="11087"/>
                  </a:lnTo>
                  <a:lnTo>
                    <a:pt x="723455" y="6070"/>
                  </a:lnTo>
                  <a:lnTo>
                    <a:pt x="720674" y="3289"/>
                  </a:lnTo>
                  <a:lnTo>
                    <a:pt x="713371" y="0"/>
                  </a:lnTo>
                  <a:lnTo>
                    <a:pt x="697382" y="0"/>
                  </a:lnTo>
                  <a:lnTo>
                    <a:pt x="690079" y="3289"/>
                  </a:lnTo>
                  <a:lnTo>
                    <a:pt x="679513" y="13868"/>
                  </a:lnTo>
                  <a:lnTo>
                    <a:pt x="676211" y="21158"/>
                  </a:lnTo>
                  <a:lnTo>
                    <a:pt x="676211" y="37147"/>
                  </a:lnTo>
                  <a:lnTo>
                    <a:pt x="679513" y="44462"/>
                  </a:lnTo>
                  <a:lnTo>
                    <a:pt x="690079" y="55029"/>
                  </a:lnTo>
                  <a:lnTo>
                    <a:pt x="697382" y="58331"/>
                  </a:lnTo>
                  <a:lnTo>
                    <a:pt x="713371" y="58331"/>
                  </a:lnTo>
                  <a:lnTo>
                    <a:pt x="720674" y="55029"/>
                  </a:lnTo>
                  <a:lnTo>
                    <a:pt x="723468" y="52235"/>
                  </a:lnTo>
                  <a:lnTo>
                    <a:pt x="731240" y="44462"/>
                  </a:lnTo>
                  <a:lnTo>
                    <a:pt x="734542" y="37147"/>
                  </a:lnTo>
                  <a:lnTo>
                    <a:pt x="734542" y="21158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956678" y="1116243"/>
            <a:ext cx="557968" cy="125528"/>
            <a:chOff x="781947" y="1230968"/>
            <a:chExt cx="615315" cy="138430"/>
          </a:xfrm>
        </p:grpSpPr>
        <p:sp>
          <p:nvSpPr>
            <p:cNvPr id="8" name="object 8"/>
            <p:cNvSpPr/>
            <p:nvPr/>
          </p:nvSpPr>
          <p:spPr>
            <a:xfrm>
              <a:off x="1034440" y="1234477"/>
              <a:ext cx="238125" cy="131445"/>
            </a:xfrm>
            <a:custGeom>
              <a:avLst/>
              <a:gdLst/>
              <a:ahLst/>
              <a:cxnLst/>
              <a:rect l="l" t="t" r="r" b="b"/>
              <a:pathLst>
                <a:path w="238125" h="131444">
                  <a:moveTo>
                    <a:pt x="124167" y="0"/>
                  </a:moveTo>
                  <a:lnTo>
                    <a:pt x="86271" y="0"/>
                  </a:lnTo>
                  <a:lnTo>
                    <a:pt x="37325" y="75958"/>
                  </a:lnTo>
                  <a:lnTo>
                    <a:pt x="37325" y="0"/>
                  </a:lnTo>
                  <a:lnTo>
                    <a:pt x="21285" y="0"/>
                  </a:lnTo>
                  <a:lnTo>
                    <a:pt x="12001" y="1181"/>
                  </a:lnTo>
                  <a:lnTo>
                    <a:pt x="5524" y="4953"/>
                  </a:lnTo>
                  <a:lnTo>
                    <a:pt x="1600" y="11112"/>
                  </a:lnTo>
                  <a:lnTo>
                    <a:pt x="0" y="19418"/>
                  </a:lnTo>
                  <a:lnTo>
                    <a:pt x="0" y="131292"/>
                  </a:lnTo>
                  <a:lnTo>
                    <a:pt x="38633" y="131292"/>
                  </a:lnTo>
                  <a:lnTo>
                    <a:pt x="86842" y="55524"/>
                  </a:lnTo>
                  <a:lnTo>
                    <a:pt x="86842" y="131292"/>
                  </a:lnTo>
                  <a:lnTo>
                    <a:pt x="102870" y="131292"/>
                  </a:lnTo>
                  <a:lnTo>
                    <a:pt x="111772" y="130009"/>
                  </a:lnTo>
                  <a:lnTo>
                    <a:pt x="118287" y="126352"/>
                  </a:lnTo>
                  <a:lnTo>
                    <a:pt x="122415" y="120307"/>
                  </a:lnTo>
                  <a:lnTo>
                    <a:pt x="124167" y="111874"/>
                  </a:lnTo>
                  <a:lnTo>
                    <a:pt x="124167" y="0"/>
                  </a:lnTo>
                  <a:close/>
                </a:path>
                <a:path w="238125" h="131444">
                  <a:moveTo>
                    <a:pt x="237578" y="0"/>
                  </a:moveTo>
                  <a:lnTo>
                    <a:pt x="162458" y="0"/>
                  </a:lnTo>
                  <a:lnTo>
                    <a:pt x="153289" y="1016"/>
                  </a:lnTo>
                  <a:lnTo>
                    <a:pt x="146685" y="4584"/>
                  </a:lnTo>
                  <a:lnTo>
                    <a:pt x="142646" y="10718"/>
                  </a:lnTo>
                  <a:lnTo>
                    <a:pt x="141160" y="19418"/>
                  </a:lnTo>
                  <a:lnTo>
                    <a:pt x="141160" y="31508"/>
                  </a:lnTo>
                  <a:lnTo>
                    <a:pt x="170053" y="31508"/>
                  </a:lnTo>
                  <a:lnTo>
                    <a:pt x="170053" y="131292"/>
                  </a:lnTo>
                  <a:lnTo>
                    <a:pt x="187401" y="131292"/>
                  </a:lnTo>
                  <a:lnTo>
                    <a:pt x="196621" y="130136"/>
                  </a:lnTo>
                  <a:lnTo>
                    <a:pt x="203327" y="126479"/>
                  </a:lnTo>
                  <a:lnTo>
                    <a:pt x="207391" y="120370"/>
                  </a:lnTo>
                  <a:lnTo>
                    <a:pt x="208686" y="111874"/>
                  </a:lnTo>
                  <a:lnTo>
                    <a:pt x="208686" y="31508"/>
                  </a:lnTo>
                  <a:lnTo>
                    <a:pt x="237578" y="31508"/>
                  </a:lnTo>
                  <a:lnTo>
                    <a:pt x="237578" y="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947" y="1230968"/>
              <a:ext cx="226425" cy="1379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7393" y="1234470"/>
              <a:ext cx="140335" cy="131445"/>
            </a:xfrm>
            <a:custGeom>
              <a:avLst/>
              <a:gdLst/>
              <a:ahLst/>
              <a:cxnLst/>
              <a:rect l="l" t="t" r="r" b="b"/>
              <a:pathLst>
                <a:path w="140334" h="131444">
                  <a:moveTo>
                    <a:pt x="93217" y="0"/>
                  </a:moveTo>
                  <a:lnTo>
                    <a:pt x="67995" y="0"/>
                  </a:lnTo>
                  <a:lnTo>
                    <a:pt x="58272" y="1459"/>
                  </a:lnTo>
                  <a:lnTo>
                    <a:pt x="50752" y="5319"/>
                  </a:lnTo>
                  <a:lnTo>
                    <a:pt x="45246" y="11378"/>
                  </a:lnTo>
                  <a:lnTo>
                    <a:pt x="41567" y="19430"/>
                  </a:lnTo>
                  <a:lnTo>
                    <a:pt x="0" y="131305"/>
                  </a:lnTo>
                  <a:lnTo>
                    <a:pt x="19964" y="131305"/>
                  </a:lnTo>
                  <a:lnTo>
                    <a:pt x="27267" y="130298"/>
                  </a:lnTo>
                  <a:lnTo>
                    <a:pt x="35137" y="126730"/>
                  </a:lnTo>
                  <a:lnTo>
                    <a:pt x="42574" y="119775"/>
                  </a:lnTo>
                  <a:lnTo>
                    <a:pt x="48577" y="108610"/>
                  </a:lnTo>
                  <a:lnTo>
                    <a:pt x="131687" y="108610"/>
                  </a:lnTo>
                  <a:lnTo>
                    <a:pt x="121453" y="79717"/>
                  </a:lnTo>
                  <a:lnTo>
                    <a:pt x="55892" y="79717"/>
                  </a:lnTo>
                  <a:lnTo>
                    <a:pt x="69951" y="33388"/>
                  </a:lnTo>
                  <a:lnTo>
                    <a:pt x="105043" y="33388"/>
                  </a:lnTo>
                  <a:lnTo>
                    <a:pt x="93217" y="0"/>
                  </a:lnTo>
                  <a:close/>
                </a:path>
                <a:path w="140334" h="131444">
                  <a:moveTo>
                    <a:pt x="131687" y="108610"/>
                  </a:moveTo>
                  <a:lnTo>
                    <a:pt x="91338" y="108610"/>
                  </a:lnTo>
                  <a:lnTo>
                    <a:pt x="98463" y="131305"/>
                  </a:lnTo>
                  <a:lnTo>
                    <a:pt x="139725" y="131305"/>
                  </a:lnTo>
                  <a:lnTo>
                    <a:pt x="131687" y="108610"/>
                  </a:lnTo>
                  <a:close/>
                </a:path>
                <a:path w="140334" h="131444">
                  <a:moveTo>
                    <a:pt x="105043" y="33388"/>
                  </a:moveTo>
                  <a:lnTo>
                    <a:pt x="69951" y="33388"/>
                  </a:lnTo>
                  <a:lnTo>
                    <a:pt x="84023" y="79717"/>
                  </a:lnTo>
                  <a:lnTo>
                    <a:pt x="121453" y="79717"/>
                  </a:lnTo>
                  <a:lnTo>
                    <a:pt x="105043" y="33388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703118" y="679036"/>
            <a:ext cx="1273711" cy="134742"/>
            <a:chOff x="1605105" y="748826"/>
            <a:chExt cx="1404620" cy="14859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5105" y="749901"/>
              <a:ext cx="120230" cy="1455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2528" y="749901"/>
              <a:ext cx="430042" cy="1460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04415" y="749909"/>
              <a:ext cx="240665" cy="146050"/>
            </a:xfrm>
            <a:custGeom>
              <a:avLst/>
              <a:gdLst/>
              <a:ahLst/>
              <a:cxnLst/>
              <a:rect l="l" t="t" r="r" b="b"/>
              <a:pathLst>
                <a:path w="240664" h="146050">
                  <a:moveTo>
                    <a:pt x="120015" y="0"/>
                  </a:moveTo>
                  <a:lnTo>
                    <a:pt x="87210" y="0"/>
                  </a:lnTo>
                  <a:lnTo>
                    <a:pt x="87210" y="55880"/>
                  </a:lnTo>
                  <a:lnTo>
                    <a:pt x="33020" y="55880"/>
                  </a:lnTo>
                  <a:lnTo>
                    <a:pt x="3302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85090"/>
                  </a:lnTo>
                  <a:lnTo>
                    <a:pt x="0" y="146050"/>
                  </a:lnTo>
                  <a:lnTo>
                    <a:pt x="33020" y="146050"/>
                  </a:lnTo>
                  <a:lnTo>
                    <a:pt x="33020" y="85090"/>
                  </a:lnTo>
                  <a:lnTo>
                    <a:pt x="87210" y="85090"/>
                  </a:lnTo>
                  <a:lnTo>
                    <a:pt x="87210" y="146050"/>
                  </a:lnTo>
                  <a:lnTo>
                    <a:pt x="120015" y="146050"/>
                  </a:lnTo>
                  <a:lnTo>
                    <a:pt x="120015" y="85090"/>
                  </a:lnTo>
                  <a:lnTo>
                    <a:pt x="120015" y="55880"/>
                  </a:lnTo>
                  <a:lnTo>
                    <a:pt x="120015" y="0"/>
                  </a:lnTo>
                  <a:close/>
                </a:path>
                <a:path w="240664" h="146050">
                  <a:moveTo>
                    <a:pt x="240042" y="118262"/>
                  </a:moveTo>
                  <a:lnTo>
                    <a:pt x="180251" y="118262"/>
                  </a:lnTo>
                  <a:lnTo>
                    <a:pt x="180251" y="83972"/>
                  </a:lnTo>
                  <a:lnTo>
                    <a:pt x="233781" y="83972"/>
                  </a:lnTo>
                  <a:lnTo>
                    <a:pt x="233781" y="57302"/>
                  </a:lnTo>
                  <a:lnTo>
                    <a:pt x="180251" y="57302"/>
                  </a:lnTo>
                  <a:lnTo>
                    <a:pt x="180251" y="26822"/>
                  </a:lnTo>
                  <a:lnTo>
                    <a:pt x="237020" y="26822"/>
                  </a:lnTo>
                  <a:lnTo>
                    <a:pt x="237020" y="152"/>
                  </a:lnTo>
                  <a:lnTo>
                    <a:pt x="147218" y="152"/>
                  </a:lnTo>
                  <a:lnTo>
                    <a:pt x="147218" y="26822"/>
                  </a:lnTo>
                  <a:lnTo>
                    <a:pt x="147218" y="57302"/>
                  </a:lnTo>
                  <a:lnTo>
                    <a:pt x="147218" y="83972"/>
                  </a:lnTo>
                  <a:lnTo>
                    <a:pt x="147218" y="118262"/>
                  </a:lnTo>
                  <a:lnTo>
                    <a:pt x="147218" y="144932"/>
                  </a:lnTo>
                  <a:lnTo>
                    <a:pt x="240042" y="144932"/>
                  </a:lnTo>
                  <a:lnTo>
                    <a:pt x="240042" y="118262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6301" y="748826"/>
              <a:ext cx="241980" cy="1471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5488" y="749901"/>
              <a:ext cx="152831" cy="14701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916809" y="750061"/>
              <a:ext cx="93345" cy="144780"/>
            </a:xfrm>
            <a:custGeom>
              <a:avLst/>
              <a:gdLst/>
              <a:ahLst/>
              <a:cxnLst/>
              <a:rect l="l" t="t" r="r" b="b"/>
              <a:pathLst>
                <a:path w="93344" h="144780">
                  <a:moveTo>
                    <a:pt x="92824" y="118110"/>
                  </a:moveTo>
                  <a:lnTo>
                    <a:pt x="33032" y="118110"/>
                  </a:lnTo>
                  <a:lnTo>
                    <a:pt x="33032" y="83820"/>
                  </a:lnTo>
                  <a:lnTo>
                    <a:pt x="86563" y="83820"/>
                  </a:lnTo>
                  <a:lnTo>
                    <a:pt x="86563" y="57150"/>
                  </a:lnTo>
                  <a:lnTo>
                    <a:pt x="33032" y="57150"/>
                  </a:lnTo>
                  <a:lnTo>
                    <a:pt x="33032" y="26670"/>
                  </a:lnTo>
                  <a:lnTo>
                    <a:pt x="89801" y="26670"/>
                  </a:lnTo>
                  <a:lnTo>
                    <a:pt x="89801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3820"/>
                  </a:lnTo>
                  <a:lnTo>
                    <a:pt x="0" y="118110"/>
                  </a:lnTo>
                  <a:lnTo>
                    <a:pt x="0" y="144780"/>
                  </a:lnTo>
                  <a:lnTo>
                    <a:pt x="92824" y="144780"/>
                  </a:lnTo>
                  <a:lnTo>
                    <a:pt x="92824" y="11811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697046" y="862122"/>
            <a:ext cx="884457" cy="136469"/>
            <a:chOff x="1598409" y="950728"/>
            <a:chExt cx="975360" cy="15049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8409" y="950728"/>
              <a:ext cx="252557" cy="1500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70926" y="950734"/>
              <a:ext cx="526415" cy="150495"/>
            </a:xfrm>
            <a:custGeom>
              <a:avLst/>
              <a:gdLst/>
              <a:ahLst/>
              <a:cxnLst/>
              <a:rect l="l" t="t" r="r" b="b"/>
              <a:pathLst>
                <a:path w="526414" h="150494">
                  <a:moveTo>
                    <a:pt x="115277" y="6477"/>
                  </a:moveTo>
                  <a:lnTo>
                    <a:pt x="109613" y="4191"/>
                  </a:lnTo>
                  <a:lnTo>
                    <a:pt x="101574" y="2108"/>
                  </a:lnTo>
                  <a:lnTo>
                    <a:pt x="91414" y="584"/>
                  </a:lnTo>
                  <a:lnTo>
                    <a:pt x="79438" y="0"/>
                  </a:lnTo>
                  <a:lnTo>
                    <a:pt x="48450" y="5092"/>
                  </a:lnTo>
                  <a:lnTo>
                    <a:pt x="23202" y="20015"/>
                  </a:lnTo>
                  <a:lnTo>
                    <a:pt x="6223" y="44259"/>
                  </a:lnTo>
                  <a:lnTo>
                    <a:pt x="0" y="77279"/>
                  </a:lnTo>
                  <a:lnTo>
                    <a:pt x="4838" y="106133"/>
                  </a:lnTo>
                  <a:lnTo>
                    <a:pt x="19240" y="129197"/>
                  </a:lnTo>
                  <a:lnTo>
                    <a:pt x="43078" y="144500"/>
                  </a:lnTo>
                  <a:lnTo>
                    <a:pt x="76200" y="150037"/>
                  </a:lnTo>
                  <a:lnTo>
                    <a:pt x="88658" y="149479"/>
                  </a:lnTo>
                  <a:lnTo>
                    <a:pt x="102958" y="119913"/>
                  </a:lnTo>
                  <a:lnTo>
                    <a:pt x="96177" y="121424"/>
                  </a:lnTo>
                  <a:lnTo>
                    <a:pt x="88734" y="122453"/>
                  </a:lnTo>
                  <a:lnTo>
                    <a:pt x="81165" y="122834"/>
                  </a:lnTo>
                  <a:lnTo>
                    <a:pt x="61493" y="119507"/>
                  </a:lnTo>
                  <a:lnTo>
                    <a:pt x="46837" y="110020"/>
                  </a:lnTo>
                  <a:lnTo>
                    <a:pt x="37693" y="95059"/>
                  </a:lnTo>
                  <a:lnTo>
                    <a:pt x="34531" y="75336"/>
                  </a:lnTo>
                  <a:lnTo>
                    <a:pt x="38112" y="54152"/>
                  </a:lnTo>
                  <a:lnTo>
                    <a:pt x="47942" y="39128"/>
                  </a:lnTo>
                  <a:lnTo>
                    <a:pt x="62674" y="30175"/>
                  </a:lnTo>
                  <a:lnTo>
                    <a:pt x="80949" y="27203"/>
                  </a:lnTo>
                  <a:lnTo>
                    <a:pt x="89242" y="27647"/>
                  </a:lnTo>
                  <a:lnTo>
                    <a:pt x="96634" y="28854"/>
                  </a:lnTo>
                  <a:lnTo>
                    <a:pt x="103085" y="30568"/>
                  </a:lnTo>
                  <a:lnTo>
                    <a:pt x="108585" y="32600"/>
                  </a:lnTo>
                  <a:lnTo>
                    <a:pt x="115277" y="6477"/>
                  </a:lnTo>
                  <a:close/>
                </a:path>
                <a:path w="526414" h="150494">
                  <a:moveTo>
                    <a:pt x="238696" y="2057"/>
                  </a:moveTo>
                  <a:lnTo>
                    <a:pt x="126860" y="2057"/>
                  </a:lnTo>
                  <a:lnTo>
                    <a:pt x="126860" y="29997"/>
                  </a:lnTo>
                  <a:lnTo>
                    <a:pt x="165938" y="29997"/>
                  </a:lnTo>
                  <a:lnTo>
                    <a:pt x="165938" y="148107"/>
                  </a:lnTo>
                  <a:lnTo>
                    <a:pt x="198970" y="148107"/>
                  </a:lnTo>
                  <a:lnTo>
                    <a:pt x="198970" y="29997"/>
                  </a:lnTo>
                  <a:lnTo>
                    <a:pt x="238696" y="29997"/>
                  </a:lnTo>
                  <a:lnTo>
                    <a:pt x="238696" y="2057"/>
                  </a:lnTo>
                  <a:close/>
                </a:path>
                <a:path w="526414" h="150494">
                  <a:moveTo>
                    <a:pt x="347256" y="120637"/>
                  </a:moveTo>
                  <a:lnTo>
                    <a:pt x="287464" y="120637"/>
                  </a:lnTo>
                  <a:lnTo>
                    <a:pt x="287464" y="86347"/>
                  </a:lnTo>
                  <a:lnTo>
                    <a:pt x="340995" y="86347"/>
                  </a:lnTo>
                  <a:lnTo>
                    <a:pt x="340995" y="59677"/>
                  </a:lnTo>
                  <a:lnTo>
                    <a:pt x="287464" y="59677"/>
                  </a:lnTo>
                  <a:lnTo>
                    <a:pt x="287464" y="29197"/>
                  </a:lnTo>
                  <a:lnTo>
                    <a:pt x="344233" y="29197"/>
                  </a:lnTo>
                  <a:lnTo>
                    <a:pt x="344233" y="2527"/>
                  </a:lnTo>
                  <a:lnTo>
                    <a:pt x="254431" y="2527"/>
                  </a:lnTo>
                  <a:lnTo>
                    <a:pt x="254431" y="29197"/>
                  </a:lnTo>
                  <a:lnTo>
                    <a:pt x="254431" y="59677"/>
                  </a:lnTo>
                  <a:lnTo>
                    <a:pt x="254431" y="86347"/>
                  </a:lnTo>
                  <a:lnTo>
                    <a:pt x="254431" y="120637"/>
                  </a:lnTo>
                  <a:lnTo>
                    <a:pt x="254431" y="147307"/>
                  </a:lnTo>
                  <a:lnTo>
                    <a:pt x="347256" y="147307"/>
                  </a:lnTo>
                  <a:lnTo>
                    <a:pt x="347256" y="120637"/>
                  </a:lnTo>
                  <a:close/>
                </a:path>
                <a:path w="526414" h="150494">
                  <a:moveTo>
                    <a:pt x="525894" y="147878"/>
                  </a:moveTo>
                  <a:lnTo>
                    <a:pt x="517906" y="2374"/>
                  </a:lnTo>
                  <a:lnTo>
                    <a:pt x="474941" y="2374"/>
                  </a:lnTo>
                  <a:lnTo>
                    <a:pt x="459397" y="50723"/>
                  </a:lnTo>
                  <a:lnTo>
                    <a:pt x="452234" y="76606"/>
                  </a:lnTo>
                  <a:lnTo>
                    <a:pt x="445579" y="102971"/>
                  </a:lnTo>
                  <a:lnTo>
                    <a:pt x="444931" y="102971"/>
                  </a:lnTo>
                  <a:lnTo>
                    <a:pt x="442277" y="90017"/>
                  </a:lnTo>
                  <a:lnTo>
                    <a:pt x="439254" y="76873"/>
                  </a:lnTo>
                  <a:lnTo>
                    <a:pt x="432625" y="50939"/>
                  </a:lnTo>
                  <a:lnTo>
                    <a:pt x="418376" y="2374"/>
                  </a:lnTo>
                  <a:lnTo>
                    <a:pt x="374561" y="2374"/>
                  </a:lnTo>
                  <a:lnTo>
                    <a:pt x="365277" y="147878"/>
                  </a:lnTo>
                  <a:lnTo>
                    <a:pt x="395719" y="147878"/>
                  </a:lnTo>
                  <a:lnTo>
                    <a:pt x="400888" y="32385"/>
                  </a:lnTo>
                  <a:lnTo>
                    <a:pt x="401332" y="32385"/>
                  </a:lnTo>
                  <a:lnTo>
                    <a:pt x="404177" y="46863"/>
                  </a:lnTo>
                  <a:lnTo>
                    <a:pt x="407428" y="61493"/>
                  </a:lnTo>
                  <a:lnTo>
                    <a:pt x="410921" y="75755"/>
                  </a:lnTo>
                  <a:lnTo>
                    <a:pt x="430034" y="145503"/>
                  </a:lnTo>
                  <a:lnTo>
                    <a:pt x="455726" y="145503"/>
                  </a:lnTo>
                  <a:lnTo>
                    <a:pt x="477685" y="75336"/>
                  </a:lnTo>
                  <a:lnTo>
                    <a:pt x="481926" y="61112"/>
                  </a:lnTo>
                  <a:lnTo>
                    <a:pt x="485965" y="46621"/>
                  </a:lnTo>
                  <a:lnTo>
                    <a:pt x="489623" y="32385"/>
                  </a:lnTo>
                  <a:lnTo>
                    <a:pt x="490270" y="32385"/>
                  </a:lnTo>
                  <a:lnTo>
                    <a:pt x="490372" y="48196"/>
                  </a:lnTo>
                  <a:lnTo>
                    <a:pt x="491566" y="92176"/>
                  </a:lnTo>
                  <a:lnTo>
                    <a:pt x="493725" y="147878"/>
                  </a:lnTo>
                  <a:lnTo>
                    <a:pt x="525894" y="147878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0896" y="953102"/>
              <a:ext cx="152831" cy="14701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703563" y="5694129"/>
            <a:ext cx="1694058" cy="136469"/>
            <a:chOff x="1605596" y="6279358"/>
            <a:chExt cx="1868170" cy="150495"/>
          </a:xfrm>
        </p:grpSpPr>
        <p:sp>
          <p:nvSpPr>
            <p:cNvPr id="23" name="object 23"/>
            <p:cNvSpPr/>
            <p:nvPr/>
          </p:nvSpPr>
          <p:spPr>
            <a:xfrm>
              <a:off x="1605584" y="6281737"/>
              <a:ext cx="118110" cy="146050"/>
            </a:xfrm>
            <a:custGeom>
              <a:avLst/>
              <a:gdLst/>
              <a:ahLst/>
              <a:cxnLst/>
              <a:rect l="l" t="t" r="r" b="b"/>
              <a:pathLst>
                <a:path w="118110" h="146050">
                  <a:moveTo>
                    <a:pt x="117652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46050"/>
                  </a:lnTo>
                  <a:lnTo>
                    <a:pt x="33032" y="146050"/>
                  </a:lnTo>
                  <a:lnTo>
                    <a:pt x="33032" y="26670"/>
                  </a:lnTo>
                  <a:lnTo>
                    <a:pt x="84620" y="26670"/>
                  </a:lnTo>
                  <a:lnTo>
                    <a:pt x="84620" y="146050"/>
                  </a:lnTo>
                  <a:lnTo>
                    <a:pt x="117652" y="146050"/>
                  </a:lnTo>
                  <a:lnTo>
                    <a:pt x="117652" y="26670"/>
                  </a:lnTo>
                  <a:lnTo>
                    <a:pt x="117652" y="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0335" y="6279358"/>
              <a:ext cx="257559" cy="15025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28024" y="6281902"/>
              <a:ext cx="93345" cy="144780"/>
            </a:xfrm>
            <a:custGeom>
              <a:avLst/>
              <a:gdLst/>
              <a:ahLst/>
              <a:cxnLst/>
              <a:rect l="l" t="t" r="r" b="b"/>
              <a:pathLst>
                <a:path w="93344" h="144779">
                  <a:moveTo>
                    <a:pt x="92824" y="118110"/>
                  </a:moveTo>
                  <a:lnTo>
                    <a:pt x="33020" y="118110"/>
                  </a:lnTo>
                  <a:lnTo>
                    <a:pt x="33020" y="83820"/>
                  </a:lnTo>
                  <a:lnTo>
                    <a:pt x="86563" y="83820"/>
                  </a:lnTo>
                  <a:lnTo>
                    <a:pt x="86563" y="57150"/>
                  </a:lnTo>
                  <a:lnTo>
                    <a:pt x="33020" y="57150"/>
                  </a:lnTo>
                  <a:lnTo>
                    <a:pt x="33020" y="26670"/>
                  </a:lnTo>
                  <a:lnTo>
                    <a:pt x="89801" y="26670"/>
                  </a:lnTo>
                  <a:lnTo>
                    <a:pt x="89801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3820"/>
                  </a:lnTo>
                  <a:lnTo>
                    <a:pt x="0" y="118110"/>
                  </a:lnTo>
                  <a:lnTo>
                    <a:pt x="0" y="144780"/>
                  </a:lnTo>
                  <a:lnTo>
                    <a:pt x="92824" y="144780"/>
                  </a:lnTo>
                  <a:lnTo>
                    <a:pt x="92824" y="11811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700" y="6281427"/>
              <a:ext cx="372525" cy="1460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2423" y="6279358"/>
              <a:ext cx="257547" cy="15025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20112" y="6280660"/>
              <a:ext cx="385630" cy="14809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32922" y="6281736"/>
              <a:ext cx="120243" cy="14550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80359" y="6281902"/>
              <a:ext cx="93345" cy="144780"/>
            </a:xfrm>
            <a:custGeom>
              <a:avLst/>
              <a:gdLst/>
              <a:ahLst/>
              <a:cxnLst/>
              <a:rect l="l" t="t" r="r" b="b"/>
              <a:pathLst>
                <a:path w="93345" h="144779">
                  <a:moveTo>
                    <a:pt x="92824" y="118110"/>
                  </a:moveTo>
                  <a:lnTo>
                    <a:pt x="33020" y="118110"/>
                  </a:lnTo>
                  <a:lnTo>
                    <a:pt x="33020" y="83820"/>
                  </a:lnTo>
                  <a:lnTo>
                    <a:pt x="86563" y="83820"/>
                  </a:lnTo>
                  <a:lnTo>
                    <a:pt x="86563" y="57150"/>
                  </a:lnTo>
                  <a:lnTo>
                    <a:pt x="33020" y="57150"/>
                  </a:lnTo>
                  <a:lnTo>
                    <a:pt x="33020" y="26670"/>
                  </a:lnTo>
                  <a:lnTo>
                    <a:pt x="89801" y="26670"/>
                  </a:lnTo>
                  <a:lnTo>
                    <a:pt x="89801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3820"/>
                  </a:lnTo>
                  <a:lnTo>
                    <a:pt x="0" y="118110"/>
                  </a:lnTo>
                  <a:lnTo>
                    <a:pt x="0" y="144780"/>
                  </a:lnTo>
                  <a:lnTo>
                    <a:pt x="92824" y="144780"/>
                  </a:lnTo>
                  <a:lnTo>
                    <a:pt x="92824" y="11811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703562" y="5878391"/>
            <a:ext cx="1466610" cy="320731"/>
            <a:chOff x="1605594" y="6482558"/>
            <a:chExt cx="1617345" cy="353695"/>
          </a:xfrm>
        </p:grpSpPr>
        <p:sp>
          <p:nvSpPr>
            <p:cNvPr id="32" name="object 32"/>
            <p:cNvSpPr/>
            <p:nvPr/>
          </p:nvSpPr>
          <p:spPr>
            <a:xfrm>
              <a:off x="1605584" y="6484937"/>
              <a:ext cx="118110" cy="146050"/>
            </a:xfrm>
            <a:custGeom>
              <a:avLst/>
              <a:gdLst/>
              <a:ahLst/>
              <a:cxnLst/>
              <a:rect l="l" t="t" r="r" b="b"/>
              <a:pathLst>
                <a:path w="118110" h="146050">
                  <a:moveTo>
                    <a:pt x="117652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46050"/>
                  </a:lnTo>
                  <a:lnTo>
                    <a:pt x="33032" y="146050"/>
                  </a:lnTo>
                  <a:lnTo>
                    <a:pt x="33032" y="26670"/>
                  </a:lnTo>
                  <a:lnTo>
                    <a:pt x="84620" y="26670"/>
                  </a:lnTo>
                  <a:lnTo>
                    <a:pt x="84620" y="146050"/>
                  </a:lnTo>
                  <a:lnTo>
                    <a:pt x="117652" y="146050"/>
                  </a:lnTo>
                  <a:lnTo>
                    <a:pt x="117652" y="26670"/>
                  </a:lnTo>
                  <a:lnTo>
                    <a:pt x="117652" y="0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50335" y="6482558"/>
              <a:ext cx="257547" cy="15025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28022" y="6482560"/>
              <a:ext cx="241338" cy="15025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289479" y="6482562"/>
              <a:ext cx="933450" cy="185420"/>
            </a:xfrm>
            <a:custGeom>
              <a:avLst/>
              <a:gdLst/>
              <a:ahLst/>
              <a:cxnLst/>
              <a:rect l="l" t="t" r="r" b="b"/>
              <a:pathLst>
                <a:path w="933450" h="185420">
                  <a:moveTo>
                    <a:pt x="107937" y="105359"/>
                  </a:moveTo>
                  <a:lnTo>
                    <a:pt x="105752" y="92468"/>
                  </a:lnTo>
                  <a:lnTo>
                    <a:pt x="100558" y="83553"/>
                  </a:lnTo>
                  <a:lnTo>
                    <a:pt x="99707" y="82092"/>
                  </a:lnTo>
                  <a:lnTo>
                    <a:pt x="90551" y="74383"/>
                  </a:lnTo>
                  <a:lnTo>
                    <a:pt x="79019" y="69519"/>
                  </a:lnTo>
                  <a:lnTo>
                    <a:pt x="79019" y="69088"/>
                  </a:lnTo>
                  <a:lnTo>
                    <a:pt x="102971" y="37998"/>
                  </a:lnTo>
                  <a:lnTo>
                    <a:pt x="101676" y="28752"/>
                  </a:lnTo>
                  <a:lnTo>
                    <a:pt x="73393" y="4610"/>
                  </a:lnTo>
                  <a:lnTo>
                    <a:pt x="73393" y="104063"/>
                  </a:lnTo>
                  <a:lnTo>
                    <a:pt x="71107" y="113804"/>
                  </a:lnTo>
                  <a:lnTo>
                    <a:pt x="64947" y="120281"/>
                  </a:lnTo>
                  <a:lnTo>
                    <a:pt x="55994" y="123888"/>
                  </a:lnTo>
                  <a:lnTo>
                    <a:pt x="45326" y="125006"/>
                  </a:lnTo>
                  <a:lnTo>
                    <a:pt x="35826" y="125006"/>
                  </a:lnTo>
                  <a:lnTo>
                    <a:pt x="32588" y="124574"/>
                  </a:lnTo>
                  <a:lnTo>
                    <a:pt x="32588" y="83553"/>
                  </a:lnTo>
                  <a:lnTo>
                    <a:pt x="43827" y="83553"/>
                  </a:lnTo>
                  <a:lnTo>
                    <a:pt x="55372" y="84683"/>
                  </a:lnTo>
                  <a:lnTo>
                    <a:pt x="64757" y="88303"/>
                  </a:lnTo>
                  <a:lnTo>
                    <a:pt x="71081" y="94665"/>
                  </a:lnTo>
                  <a:lnTo>
                    <a:pt x="73393" y="104063"/>
                  </a:lnTo>
                  <a:lnTo>
                    <a:pt x="73393" y="4610"/>
                  </a:lnTo>
                  <a:lnTo>
                    <a:pt x="69951" y="3695"/>
                  </a:lnTo>
                  <a:lnTo>
                    <a:pt x="69951" y="42113"/>
                  </a:lnTo>
                  <a:lnTo>
                    <a:pt x="68237" y="49466"/>
                  </a:lnTo>
                  <a:lnTo>
                    <a:pt x="63144" y="55105"/>
                  </a:lnTo>
                  <a:lnTo>
                    <a:pt x="54825" y="58737"/>
                  </a:lnTo>
                  <a:lnTo>
                    <a:pt x="43395" y="60020"/>
                  </a:lnTo>
                  <a:lnTo>
                    <a:pt x="32588" y="60020"/>
                  </a:lnTo>
                  <a:lnTo>
                    <a:pt x="32588" y="26136"/>
                  </a:lnTo>
                  <a:lnTo>
                    <a:pt x="35407" y="25704"/>
                  </a:lnTo>
                  <a:lnTo>
                    <a:pt x="39497" y="25273"/>
                  </a:lnTo>
                  <a:lnTo>
                    <a:pt x="46634" y="25273"/>
                  </a:lnTo>
                  <a:lnTo>
                    <a:pt x="56565" y="26352"/>
                  </a:lnTo>
                  <a:lnTo>
                    <a:pt x="63881" y="29552"/>
                  </a:lnTo>
                  <a:lnTo>
                    <a:pt x="68402" y="34823"/>
                  </a:lnTo>
                  <a:lnTo>
                    <a:pt x="69951" y="42113"/>
                  </a:lnTo>
                  <a:lnTo>
                    <a:pt x="69951" y="3695"/>
                  </a:lnTo>
                  <a:lnTo>
                    <a:pt x="67576" y="3060"/>
                  </a:lnTo>
                  <a:lnTo>
                    <a:pt x="56235" y="1701"/>
                  </a:lnTo>
                  <a:lnTo>
                    <a:pt x="42532" y="1308"/>
                  </a:lnTo>
                  <a:lnTo>
                    <a:pt x="30187" y="1536"/>
                  </a:lnTo>
                  <a:lnTo>
                    <a:pt x="18351" y="2171"/>
                  </a:lnTo>
                  <a:lnTo>
                    <a:pt x="7988" y="3124"/>
                  </a:lnTo>
                  <a:lnTo>
                    <a:pt x="0" y="4330"/>
                  </a:lnTo>
                  <a:lnTo>
                    <a:pt x="0" y="147243"/>
                  </a:lnTo>
                  <a:lnTo>
                    <a:pt x="6388" y="148031"/>
                  </a:lnTo>
                  <a:lnTo>
                    <a:pt x="14490" y="148729"/>
                  </a:lnTo>
                  <a:lnTo>
                    <a:pt x="24257" y="149212"/>
                  </a:lnTo>
                  <a:lnTo>
                    <a:pt x="35623" y="149402"/>
                  </a:lnTo>
                  <a:lnTo>
                    <a:pt x="55283" y="148526"/>
                  </a:lnTo>
                  <a:lnTo>
                    <a:pt x="92837" y="136232"/>
                  </a:lnTo>
                  <a:lnTo>
                    <a:pt x="106857" y="114706"/>
                  </a:lnTo>
                  <a:lnTo>
                    <a:pt x="107937" y="105359"/>
                  </a:lnTo>
                  <a:close/>
                </a:path>
                <a:path w="933450" h="185420">
                  <a:moveTo>
                    <a:pt x="261658" y="73621"/>
                  </a:moveTo>
                  <a:lnTo>
                    <a:pt x="257149" y="45173"/>
                  </a:lnTo>
                  <a:lnTo>
                    <a:pt x="246354" y="26123"/>
                  </a:lnTo>
                  <a:lnTo>
                    <a:pt x="243878" y="21755"/>
                  </a:lnTo>
                  <a:lnTo>
                    <a:pt x="226809" y="9232"/>
                  </a:lnTo>
                  <a:lnTo>
                    <a:pt x="226809" y="75565"/>
                  </a:lnTo>
                  <a:lnTo>
                    <a:pt x="224574" y="94361"/>
                  </a:lnTo>
                  <a:lnTo>
                    <a:pt x="217754" y="110020"/>
                  </a:lnTo>
                  <a:lnTo>
                    <a:pt x="206781" y="120396"/>
                  </a:lnTo>
                  <a:lnTo>
                    <a:pt x="191935" y="124142"/>
                  </a:lnTo>
                  <a:lnTo>
                    <a:pt x="177114" y="120561"/>
                  </a:lnTo>
                  <a:lnTo>
                    <a:pt x="165976" y="110540"/>
                  </a:lnTo>
                  <a:lnTo>
                    <a:pt x="158965" y="95186"/>
                  </a:lnTo>
                  <a:lnTo>
                    <a:pt x="156603" y="76212"/>
                  </a:lnTo>
                  <a:lnTo>
                    <a:pt x="156629" y="74701"/>
                  </a:lnTo>
                  <a:lnTo>
                    <a:pt x="158902" y="55905"/>
                  </a:lnTo>
                  <a:lnTo>
                    <a:pt x="165785" y="40246"/>
                  </a:lnTo>
                  <a:lnTo>
                    <a:pt x="176834" y="29870"/>
                  </a:lnTo>
                  <a:lnTo>
                    <a:pt x="191719" y="26123"/>
                  </a:lnTo>
                  <a:lnTo>
                    <a:pt x="206768" y="30048"/>
                  </a:lnTo>
                  <a:lnTo>
                    <a:pt x="217805" y="40614"/>
                  </a:lnTo>
                  <a:lnTo>
                    <a:pt x="224599" y="56095"/>
                  </a:lnTo>
                  <a:lnTo>
                    <a:pt x="226771" y="73621"/>
                  </a:lnTo>
                  <a:lnTo>
                    <a:pt x="226809" y="75565"/>
                  </a:lnTo>
                  <a:lnTo>
                    <a:pt x="226809" y="9232"/>
                  </a:lnTo>
                  <a:lnTo>
                    <a:pt x="222224" y="5854"/>
                  </a:lnTo>
                  <a:lnTo>
                    <a:pt x="192582" y="0"/>
                  </a:lnTo>
                  <a:lnTo>
                    <a:pt x="163385" y="5778"/>
                  </a:lnTo>
                  <a:lnTo>
                    <a:pt x="141058" y="21755"/>
                  </a:lnTo>
                  <a:lnTo>
                    <a:pt x="126784" y="45910"/>
                  </a:lnTo>
                  <a:lnTo>
                    <a:pt x="121767" y="76212"/>
                  </a:lnTo>
                  <a:lnTo>
                    <a:pt x="126390" y="105270"/>
                  </a:lnTo>
                  <a:lnTo>
                    <a:pt x="139788" y="128778"/>
                  </a:lnTo>
                  <a:lnTo>
                    <a:pt x="161290" y="144513"/>
                  </a:lnTo>
                  <a:lnTo>
                    <a:pt x="190207" y="150253"/>
                  </a:lnTo>
                  <a:lnTo>
                    <a:pt x="219316" y="144995"/>
                  </a:lnTo>
                  <a:lnTo>
                    <a:pt x="241884" y="129832"/>
                  </a:lnTo>
                  <a:lnTo>
                    <a:pt x="245325" y="124142"/>
                  </a:lnTo>
                  <a:lnTo>
                    <a:pt x="256476" y="105727"/>
                  </a:lnTo>
                  <a:lnTo>
                    <a:pt x="261658" y="73621"/>
                  </a:lnTo>
                  <a:close/>
                </a:path>
                <a:path w="933450" h="185420">
                  <a:moveTo>
                    <a:pt x="409206" y="122834"/>
                  </a:moveTo>
                  <a:lnTo>
                    <a:pt x="394728" y="121970"/>
                  </a:lnTo>
                  <a:lnTo>
                    <a:pt x="394728" y="121107"/>
                  </a:lnTo>
                  <a:lnTo>
                    <a:pt x="394728" y="29146"/>
                  </a:lnTo>
                  <a:lnTo>
                    <a:pt x="394728" y="2374"/>
                  </a:lnTo>
                  <a:lnTo>
                    <a:pt x="361696" y="2374"/>
                  </a:lnTo>
                  <a:lnTo>
                    <a:pt x="361696" y="29146"/>
                  </a:lnTo>
                  <a:lnTo>
                    <a:pt x="361696" y="121107"/>
                  </a:lnTo>
                  <a:lnTo>
                    <a:pt x="313347" y="121107"/>
                  </a:lnTo>
                  <a:lnTo>
                    <a:pt x="316217" y="115595"/>
                  </a:lnTo>
                  <a:lnTo>
                    <a:pt x="318909" y="109537"/>
                  </a:lnTo>
                  <a:lnTo>
                    <a:pt x="329565" y="61112"/>
                  </a:lnTo>
                  <a:lnTo>
                    <a:pt x="329971" y="48577"/>
                  </a:lnTo>
                  <a:lnTo>
                    <a:pt x="329971" y="29146"/>
                  </a:lnTo>
                  <a:lnTo>
                    <a:pt x="361696" y="29146"/>
                  </a:lnTo>
                  <a:lnTo>
                    <a:pt x="361696" y="2374"/>
                  </a:lnTo>
                  <a:lnTo>
                    <a:pt x="299529" y="2374"/>
                  </a:lnTo>
                  <a:lnTo>
                    <a:pt x="299529" y="41236"/>
                  </a:lnTo>
                  <a:lnTo>
                    <a:pt x="299199" y="54292"/>
                  </a:lnTo>
                  <a:lnTo>
                    <a:pt x="290995" y="98031"/>
                  </a:lnTo>
                  <a:lnTo>
                    <a:pt x="267804" y="122834"/>
                  </a:lnTo>
                  <a:lnTo>
                    <a:pt x="269087" y="184797"/>
                  </a:lnTo>
                  <a:lnTo>
                    <a:pt x="294132" y="184797"/>
                  </a:lnTo>
                  <a:lnTo>
                    <a:pt x="295859" y="147878"/>
                  </a:lnTo>
                  <a:lnTo>
                    <a:pt x="380911" y="147878"/>
                  </a:lnTo>
                  <a:lnTo>
                    <a:pt x="382651" y="184797"/>
                  </a:lnTo>
                  <a:lnTo>
                    <a:pt x="407695" y="184797"/>
                  </a:lnTo>
                  <a:lnTo>
                    <a:pt x="408597" y="147878"/>
                  </a:lnTo>
                  <a:lnTo>
                    <a:pt x="409206" y="122834"/>
                  </a:lnTo>
                  <a:close/>
                </a:path>
                <a:path w="933450" h="185420">
                  <a:moveTo>
                    <a:pt x="532168" y="6489"/>
                  </a:moveTo>
                  <a:lnTo>
                    <a:pt x="526503" y="4203"/>
                  </a:lnTo>
                  <a:lnTo>
                    <a:pt x="518452" y="2108"/>
                  </a:lnTo>
                  <a:lnTo>
                    <a:pt x="508292" y="596"/>
                  </a:lnTo>
                  <a:lnTo>
                    <a:pt x="496316" y="12"/>
                  </a:lnTo>
                  <a:lnTo>
                    <a:pt x="465328" y="5105"/>
                  </a:lnTo>
                  <a:lnTo>
                    <a:pt x="440093" y="20027"/>
                  </a:lnTo>
                  <a:lnTo>
                    <a:pt x="423113" y="44259"/>
                  </a:lnTo>
                  <a:lnTo>
                    <a:pt x="416890" y="77292"/>
                  </a:lnTo>
                  <a:lnTo>
                    <a:pt x="421728" y="106146"/>
                  </a:lnTo>
                  <a:lnTo>
                    <a:pt x="436130" y="129209"/>
                  </a:lnTo>
                  <a:lnTo>
                    <a:pt x="459968" y="144500"/>
                  </a:lnTo>
                  <a:lnTo>
                    <a:pt x="493090" y="150050"/>
                  </a:lnTo>
                  <a:lnTo>
                    <a:pt x="505536" y="149491"/>
                  </a:lnTo>
                  <a:lnTo>
                    <a:pt x="519849" y="119926"/>
                  </a:lnTo>
                  <a:lnTo>
                    <a:pt x="513054" y="121437"/>
                  </a:lnTo>
                  <a:lnTo>
                    <a:pt x="505612" y="122466"/>
                  </a:lnTo>
                  <a:lnTo>
                    <a:pt x="498055" y="122847"/>
                  </a:lnTo>
                  <a:lnTo>
                    <a:pt x="478383" y="119519"/>
                  </a:lnTo>
                  <a:lnTo>
                    <a:pt x="463727" y="110020"/>
                  </a:lnTo>
                  <a:lnTo>
                    <a:pt x="454583" y="95059"/>
                  </a:lnTo>
                  <a:lnTo>
                    <a:pt x="451421" y="75349"/>
                  </a:lnTo>
                  <a:lnTo>
                    <a:pt x="455002" y="54165"/>
                  </a:lnTo>
                  <a:lnTo>
                    <a:pt x="464832" y="39141"/>
                  </a:lnTo>
                  <a:lnTo>
                    <a:pt x="479564" y="30175"/>
                  </a:lnTo>
                  <a:lnTo>
                    <a:pt x="497840" y="27216"/>
                  </a:lnTo>
                  <a:lnTo>
                    <a:pt x="506133" y="27660"/>
                  </a:lnTo>
                  <a:lnTo>
                    <a:pt x="513511" y="28854"/>
                  </a:lnTo>
                  <a:lnTo>
                    <a:pt x="519963" y="30581"/>
                  </a:lnTo>
                  <a:lnTo>
                    <a:pt x="525462" y="32613"/>
                  </a:lnTo>
                  <a:lnTo>
                    <a:pt x="532168" y="6489"/>
                  </a:lnTo>
                  <a:close/>
                </a:path>
                <a:path w="933450" h="185420">
                  <a:moveTo>
                    <a:pt x="655574" y="2070"/>
                  </a:moveTo>
                  <a:lnTo>
                    <a:pt x="543737" y="2070"/>
                  </a:lnTo>
                  <a:lnTo>
                    <a:pt x="543737" y="30010"/>
                  </a:lnTo>
                  <a:lnTo>
                    <a:pt x="582815" y="30010"/>
                  </a:lnTo>
                  <a:lnTo>
                    <a:pt x="582815" y="148120"/>
                  </a:lnTo>
                  <a:lnTo>
                    <a:pt x="615848" y="148120"/>
                  </a:lnTo>
                  <a:lnTo>
                    <a:pt x="615848" y="30010"/>
                  </a:lnTo>
                  <a:lnTo>
                    <a:pt x="655574" y="30010"/>
                  </a:lnTo>
                  <a:lnTo>
                    <a:pt x="655574" y="2070"/>
                  </a:lnTo>
                  <a:close/>
                </a:path>
                <a:path w="933450" h="185420">
                  <a:moveTo>
                    <a:pt x="779259" y="105359"/>
                  </a:moveTo>
                  <a:lnTo>
                    <a:pt x="777074" y="92468"/>
                  </a:lnTo>
                  <a:lnTo>
                    <a:pt x="771867" y="83553"/>
                  </a:lnTo>
                  <a:lnTo>
                    <a:pt x="771029" y="82092"/>
                  </a:lnTo>
                  <a:lnTo>
                    <a:pt x="761860" y="74383"/>
                  </a:lnTo>
                  <a:lnTo>
                    <a:pt x="750328" y="69519"/>
                  </a:lnTo>
                  <a:lnTo>
                    <a:pt x="750328" y="69088"/>
                  </a:lnTo>
                  <a:lnTo>
                    <a:pt x="774280" y="37998"/>
                  </a:lnTo>
                  <a:lnTo>
                    <a:pt x="772972" y="28752"/>
                  </a:lnTo>
                  <a:lnTo>
                    <a:pt x="771372" y="25273"/>
                  </a:lnTo>
                  <a:lnTo>
                    <a:pt x="769340" y="20840"/>
                  </a:lnTo>
                  <a:lnTo>
                    <a:pt x="763803" y="14389"/>
                  </a:lnTo>
                  <a:lnTo>
                    <a:pt x="756793" y="9512"/>
                  </a:lnTo>
                  <a:lnTo>
                    <a:pt x="748449" y="5588"/>
                  </a:lnTo>
                  <a:lnTo>
                    <a:pt x="744715" y="4610"/>
                  </a:lnTo>
                  <a:lnTo>
                    <a:pt x="744715" y="104063"/>
                  </a:lnTo>
                  <a:lnTo>
                    <a:pt x="742416" y="113804"/>
                  </a:lnTo>
                  <a:lnTo>
                    <a:pt x="736269" y="120281"/>
                  </a:lnTo>
                  <a:lnTo>
                    <a:pt x="727316" y="123888"/>
                  </a:lnTo>
                  <a:lnTo>
                    <a:pt x="716648" y="125006"/>
                  </a:lnTo>
                  <a:lnTo>
                    <a:pt x="707148" y="125006"/>
                  </a:lnTo>
                  <a:lnTo>
                    <a:pt x="703910" y="124574"/>
                  </a:lnTo>
                  <a:lnTo>
                    <a:pt x="703910" y="83553"/>
                  </a:lnTo>
                  <a:lnTo>
                    <a:pt x="715137" y="83553"/>
                  </a:lnTo>
                  <a:lnTo>
                    <a:pt x="726681" y="84683"/>
                  </a:lnTo>
                  <a:lnTo>
                    <a:pt x="736079" y="88303"/>
                  </a:lnTo>
                  <a:lnTo>
                    <a:pt x="742391" y="94665"/>
                  </a:lnTo>
                  <a:lnTo>
                    <a:pt x="744715" y="104063"/>
                  </a:lnTo>
                  <a:lnTo>
                    <a:pt x="744715" y="4610"/>
                  </a:lnTo>
                  <a:lnTo>
                    <a:pt x="741260" y="3695"/>
                  </a:lnTo>
                  <a:lnTo>
                    <a:pt x="741260" y="42113"/>
                  </a:lnTo>
                  <a:lnTo>
                    <a:pt x="739533" y="49466"/>
                  </a:lnTo>
                  <a:lnTo>
                    <a:pt x="734453" y="55105"/>
                  </a:lnTo>
                  <a:lnTo>
                    <a:pt x="726135" y="58737"/>
                  </a:lnTo>
                  <a:lnTo>
                    <a:pt x="714705" y="60020"/>
                  </a:lnTo>
                  <a:lnTo>
                    <a:pt x="703910" y="60020"/>
                  </a:lnTo>
                  <a:lnTo>
                    <a:pt x="703910" y="26136"/>
                  </a:lnTo>
                  <a:lnTo>
                    <a:pt x="706716" y="25704"/>
                  </a:lnTo>
                  <a:lnTo>
                    <a:pt x="710819" y="25273"/>
                  </a:lnTo>
                  <a:lnTo>
                    <a:pt x="717943" y="25273"/>
                  </a:lnTo>
                  <a:lnTo>
                    <a:pt x="727862" y="26352"/>
                  </a:lnTo>
                  <a:lnTo>
                    <a:pt x="735190" y="29552"/>
                  </a:lnTo>
                  <a:lnTo>
                    <a:pt x="739711" y="34823"/>
                  </a:lnTo>
                  <a:lnTo>
                    <a:pt x="741260" y="42113"/>
                  </a:lnTo>
                  <a:lnTo>
                    <a:pt x="741260" y="3695"/>
                  </a:lnTo>
                  <a:lnTo>
                    <a:pt x="738886" y="3060"/>
                  </a:lnTo>
                  <a:lnTo>
                    <a:pt x="727544" y="1701"/>
                  </a:lnTo>
                  <a:lnTo>
                    <a:pt x="713854" y="1308"/>
                  </a:lnTo>
                  <a:lnTo>
                    <a:pt x="701497" y="1536"/>
                  </a:lnTo>
                  <a:lnTo>
                    <a:pt x="689673" y="2171"/>
                  </a:lnTo>
                  <a:lnTo>
                    <a:pt x="679297" y="3124"/>
                  </a:lnTo>
                  <a:lnTo>
                    <a:pt x="671322" y="4330"/>
                  </a:lnTo>
                  <a:lnTo>
                    <a:pt x="671322" y="147243"/>
                  </a:lnTo>
                  <a:lnTo>
                    <a:pt x="677697" y="148031"/>
                  </a:lnTo>
                  <a:lnTo>
                    <a:pt x="685800" y="148729"/>
                  </a:lnTo>
                  <a:lnTo>
                    <a:pt x="695566" y="149212"/>
                  </a:lnTo>
                  <a:lnTo>
                    <a:pt x="706945" y="149402"/>
                  </a:lnTo>
                  <a:lnTo>
                    <a:pt x="726592" y="148526"/>
                  </a:lnTo>
                  <a:lnTo>
                    <a:pt x="764146" y="136232"/>
                  </a:lnTo>
                  <a:lnTo>
                    <a:pt x="778167" y="114706"/>
                  </a:lnTo>
                  <a:lnTo>
                    <a:pt x="779259" y="105359"/>
                  </a:lnTo>
                  <a:close/>
                </a:path>
                <a:path w="933450" h="185420">
                  <a:moveTo>
                    <a:pt x="932967" y="73621"/>
                  </a:moveTo>
                  <a:lnTo>
                    <a:pt x="928458" y="45173"/>
                  </a:lnTo>
                  <a:lnTo>
                    <a:pt x="917663" y="26123"/>
                  </a:lnTo>
                  <a:lnTo>
                    <a:pt x="915187" y="21755"/>
                  </a:lnTo>
                  <a:lnTo>
                    <a:pt x="898105" y="9220"/>
                  </a:lnTo>
                  <a:lnTo>
                    <a:pt x="898105" y="75565"/>
                  </a:lnTo>
                  <a:lnTo>
                    <a:pt x="895870" y="94361"/>
                  </a:lnTo>
                  <a:lnTo>
                    <a:pt x="889063" y="110020"/>
                  </a:lnTo>
                  <a:lnTo>
                    <a:pt x="878078" y="120396"/>
                  </a:lnTo>
                  <a:lnTo>
                    <a:pt x="863231" y="124142"/>
                  </a:lnTo>
                  <a:lnTo>
                    <a:pt x="848410" y="120561"/>
                  </a:lnTo>
                  <a:lnTo>
                    <a:pt x="837272" y="110540"/>
                  </a:lnTo>
                  <a:lnTo>
                    <a:pt x="830275" y="95186"/>
                  </a:lnTo>
                  <a:lnTo>
                    <a:pt x="827925" y="76212"/>
                  </a:lnTo>
                  <a:lnTo>
                    <a:pt x="827938" y="74701"/>
                  </a:lnTo>
                  <a:lnTo>
                    <a:pt x="830211" y="55905"/>
                  </a:lnTo>
                  <a:lnTo>
                    <a:pt x="837095" y="40246"/>
                  </a:lnTo>
                  <a:lnTo>
                    <a:pt x="848144" y="29870"/>
                  </a:lnTo>
                  <a:lnTo>
                    <a:pt x="863015" y="26123"/>
                  </a:lnTo>
                  <a:lnTo>
                    <a:pt x="878078" y="30048"/>
                  </a:lnTo>
                  <a:lnTo>
                    <a:pt x="889114" y="40614"/>
                  </a:lnTo>
                  <a:lnTo>
                    <a:pt x="895896" y="56095"/>
                  </a:lnTo>
                  <a:lnTo>
                    <a:pt x="898080" y="73621"/>
                  </a:lnTo>
                  <a:lnTo>
                    <a:pt x="898105" y="75565"/>
                  </a:lnTo>
                  <a:lnTo>
                    <a:pt x="898105" y="9220"/>
                  </a:lnTo>
                  <a:lnTo>
                    <a:pt x="893533" y="5854"/>
                  </a:lnTo>
                  <a:lnTo>
                    <a:pt x="863892" y="0"/>
                  </a:lnTo>
                  <a:lnTo>
                    <a:pt x="834707" y="5778"/>
                  </a:lnTo>
                  <a:lnTo>
                    <a:pt x="812368" y="21755"/>
                  </a:lnTo>
                  <a:lnTo>
                    <a:pt x="798093" y="45910"/>
                  </a:lnTo>
                  <a:lnTo>
                    <a:pt x="793064" y="76212"/>
                  </a:lnTo>
                  <a:lnTo>
                    <a:pt x="797687" y="105270"/>
                  </a:lnTo>
                  <a:lnTo>
                    <a:pt x="811098" y="128778"/>
                  </a:lnTo>
                  <a:lnTo>
                    <a:pt x="832599" y="144513"/>
                  </a:lnTo>
                  <a:lnTo>
                    <a:pt x="861504" y="150253"/>
                  </a:lnTo>
                  <a:lnTo>
                    <a:pt x="890612" y="144995"/>
                  </a:lnTo>
                  <a:lnTo>
                    <a:pt x="913193" y="129832"/>
                  </a:lnTo>
                  <a:lnTo>
                    <a:pt x="916635" y="124142"/>
                  </a:lnTo>
                  <a:lnTo>
                    <a:pt x="927785" y="105727"/>
                  </a:lnTo>
                  <a:lnTo>
                    <a:pt x="932967" y="73621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05594" y="6686460"/>
              <a:ext cx="316557" cy="14951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943735" y="6688391"/>
              <a:ext cx="565785" cy="145415"/>
            </a:xfrm>
            <a:custGeom>
              <a:avLst/>
              <a:gdLst/>
              <a:ahLst/>
              <a:cxnLst/>
              <a:rect l="l" t="t" r="r" b="b"/>
              <a:pathLst>
                <a:path w="565785" h="145415">
                  <a:moveTo>
                    <a:pt x="119443" y="431"/>
                  </a:moveTo>
                  <a:lnTo>
                    <a:pt x="86779" y="431"/>
                  </a:lnTo>
                  <a:lnTo>
                    <a:pt x="86779" y="56311"/>
                  </a:lnTo>
                  <a:lnTo>
                    <a:pt x="32867" y="56311"/>
                  </a:lnTo>
                  <a:lnTo>
                    <a:pt x="32867" y="431"/>
                  </a:lnTo>
                  <a:lnTo>
                    <a:pt x="0" y="431"/>
                  </a:lnTo>
                  <a:lnTo>
                    <a:pt x="0" y="56311"/>
                  </a:lnTo>
                  <a:lnTo>
                    <a:pt x="0" y="84251"/>
                  </a:lnTo>
                  <a:lnTo>
                    <a:pt x="0" y="145211"/>
                  </a:lnTo>
                  <a:lnTo>
                    <a:pt x="32867" y="145211"/>
                  </a:lnTo>
                  <a:lnTo>
                    <a:pt x="32867" y="84251"/>
                  </a:lnTo>
                  <a:lnTo>
                    <a:pt x="86779" y="84251"/>
                  </a:lnTo>
                  <a:lnTo>
                    <a:pt x="86779" y="145211"/>
                  </a:lnTo>
                  <a:lnTo>
                    <a:pt x="119443" y="145211"/>
                  </a:lnTo>
                  <a:lnTo>
                    <a:pt x="119443" y="84251"/>
                  </a:lnTo>
                  <a:lnTo>
                    <a:pt x="119443" y="56311"/>
                  </a:lnTo>
                  <a:lnTo>
                    <a:pt x="119443" y="431"/>
                  </a:lnTo>
                  <a:close/>
                </a:path>
                <a:path w="565785" h="145415">
                  <a:moveTo>
                    <a:pt x="248412" y="0"/>
                  </a:moveTo>
                  <a:lnTo>
                    <a:pt x="137121" y="0"/>
                  </a:lnTo>
                  <a:lnTo>
                    <a:pt x="137121" y="27940"/>
                  </a:lnTo>
                  <a:lnTo>
                    <a:pt x="176009" y="27940"/>
                  </a:lnTo>
                  <a:lnTo>
                    <a:pt x="176009" y="144780"/>
                  </a:lnTo>
                  <a:lnTo>
                    <a:pt x="208876" y="144780"/>
                  </a:lnTo>
                  <a:lnTo>
                    <a:pt x="208876" y="27940"/>
                  </a:lnTo>
                  <a:lnTo>
                    <a:pt x="248412" y="27940"/>
                  </a:lnTo>
                  <a:lnTo>
                    <a:pt x="248412" y="0"/>
                  </a:lnTo>
                  <a:close/>
                </a:path>
                <a:path w="565785" h="145415">
                  <a:moveTo>
                    <a:pt x="371360" y="145237"/>
                  </a:moveTo>
                  <a:lnTo>
                    <a:pt x="359829" y="108077"/>
                  </a:lnTo>
                  <a:lnTo>
                    <a:pt x="352234" y="83591"/>
                  </a:lnTo>
                  <a:lnTo>
                    <a:pt x="334048" y="24930"/>
                  </a:lnTo>
                  <a:lnTo>
                    <a:pt x="326453" y="444"/>
                  </a:lnTo>
                  <a:lnTo>
                    <a:pt x="320230" y="444"/>
                  </a:lnTo>
                  <a:lnTo>
                    <a:pt x="320230" y="83591"/>
                  </a:lnTo>
                  <a:lnTo>
                    <a:pt x="288213" y="83591"/>
                  </a:lnTo>
                  <a:lnTo>
                    <a:pt x="296799" y="52857"/>
                  </a:lnTo>
                  <a:lnTo>
                    <a:pt x="298551" y="46075"/>
                  </a:lnTo>
                  <a:lnTo>
                    <a:pt x="300228" y="38887"/>
                  </a:lnTo>
                  <a:lnTo>
                    <a:pt x="301853" y="31737"/>
                  </a:lnTo>
                  <a:lnTo>
                    <a:pt x="303466" y="24930"/>
                  </a:lnTo>
                  <a:lnTo>
                    <a:pt x="303885" y="24930"/>
                  </a:lnTo>
                  <a:lnTo>
                    <a:pt x="307403" y="38963"/>
                  </a:lnTo>
                  <a:lnTo>
                    <a:pt x="309295" y="46164"/>
                  </a:lnTo>
                  <a:lnTo>
                    <a:pt x="311200" y="52857"/>
                  </a:lnTo>
                  <a:lnTo>
                    <a:pt x="320230" y="83591"/>
                  </a:lnTo>
                  <a:lnTo>
                    <a:pt x="320230" y="444"/>
                  </a:lnTo>
                  <a:lnTo>
                    <a:pt x="283489" y="444"/>
                  </a:lnTo>
                  <a:lnTo>
                    <a:pt x="239229" y="145237"/>
                  </a:lnTo>
                  <a:lnTo>
                    <a:pt x="273164" y="145237"/>
                  </a:lnTo>
                  <a:lnTo>
                    <a:pt x="283489" y="108077"/>
                  </a:lnTo>
                  <a:lnTo>
                    <a:pt x="324942" y="108077"/>
                  </a:lnTo>
                  <a:lnTo>
                    <a:pt x="336130" y="145237"/>
                  </a:lnTo>
                  <a:lnTo>
                    <a:pt x="371360" y="145237"/>
                  </a:lnTo>
                  <a:close/>
                </a:path>
                <a:path w="565785" h="145415">
                  <a:moveTo>
                    <a:pt x="565429" y="145224"/>
                  </a:moveTo>
                  <a:lnTo>
                    <a:pt x="561174" y="134353"/>
                  </a:lnTo>
                  <a:lnTo>
                    <a:pt x="557530" y="123101"/>
                  </a:lnTo>
                  <a:lnTo>
                    <a:pt x="550608" y="100330"/>
                  </a:lnTo>
                  <a:lnTo>
                    <a:pt x="545223" y="87249"/>
                  </a:lnTo>
                  <a:lnTo>
                    <a:pt x="537984" y="76517"/>
                  </a:lnTo>
                  <a:lnTo>
                    <a:pt x="528243" y="68884"/>
                  </a:lnTo>
                  <a:lnTo>
                    <a:pt x="515378" y="65087"/>
                  </a:lnTo>
                  <a:lnTo>
                    <a:pt x="564781" y="431"/>
                  </a:lnTo>
                  <a:lnTo>
                    <a:pt x="526770" y="431"/>
                  </a:lnTo>
                  <a:lnTo>
                    <a:pt x="490664" y="60579"/>
                  </a:lnTo>
                  <a:lnTo>
                    <a:pt x="487654" y="60579"/>
                  </a:lnTo>
                  <a:lnTo>
                    <a:pt x="487654" y="431"/>
                  </a:lnTo>
                  <a:lnTo>
                    <a:pt x="456285" y="431"/>
                  </a:lnTo>
                  <a:lnTo>
                    <a:pt x="456285" y="60579"/>
                  </a:lnTo>
                  <a:lnTo>
                    <a:pt x="453275" y="60579"/>
                  </a:lnTo>
                  <a:lnTo>
                    <a:pt x="417398" y="431"/>
                  </a:lnTo>
                  <a:lnTo>
                    <a:pt x="379158" y="431"/>
                  </a:lnTo>
                  <a:lnTo>
                    <a:pt x="428574" y="65087"/>
                  </a:lnTo>
                  <a:lnTo>
                    <a:pt x="415734" y="69557"/>
                  </a:lnTo>
                  <a:lnTo>
                    <a:pt x="406095" y="77431"/>
                  </a:lnTo>
                  <a:lnTo>
                    <a:pt x="398995" y="88150"/>
                  </a:lnTo>
                  <a:lnTo>
                    <a:pt x="393788" y="101193"/>
                  </a:lnTo>
                  <a:lnTo>
                    <a:pt x="386791" y="123215"/>
                  </a:lnTo>
                  <a:lnTo>
                    <a:pt x="382955" y="134366"/>
                  </a:lnTo>
                  <a:lnTo>
                    <a:pt x="378523" y="145224"/>
                  </a:lnTo>
                  <a:lnTo>
                    <a:pt x="411607" y="145224"/>
                  </a:lnTo>
                  <a:lnTo>
                    <a:pt x="414693" y="137604"/>
                  </a:lnTo>
                  <a:lnTo>
                    <a:pt x="417322" y="129476"/>
                  </a:lnTo>
                  <a:lnTo>
                    <a:pt x="421906" y="113220"/>
                  </a:lnTo>
                  <a:lnTo>
                    <a:pt x="425970" y="102235"/>
                  </a:lnTo>
                  <a:lnTo>
                    <a:pt x="431584" y="93141"/>
                  </a:lnTo>
                  <a:lnTo>
                    <a:pt x="439610" y="86944"/>
                  </a:lnTo>
                  <a:lnTo>
                    <a:pt x="450913" y="84645"/>
                  </a:lnTo>
                  <a:lnTo>
                    <a:pt x="456285" y="84645"/>
                  </a:lnTo>
                  <a:lnTo>
                    <a:pt x="456285" y="145224"/>
                  </a:lnTo>
                  <a:lnTo>
                    <a:pt x="487654" y="145224"/>
                  </a:lnTo>
                  <a:lnTo>
                    <a:pt x="487654" y="84645"/>
                  </a:lnTo>
                  <a:lnTo>
                    <a:pt x="492810" y="84645"/>
                  </a:lnTo>
                  <a:lnTo>
                    <a:pt x="522020" y="113220"/>
                  </a:lnTo>
                  <a:lnTo>
                    <a:pt x="526618" y="129476"/>
                  </a:lnTo>
                  <a:lnTo>
                    <a:pt x="529247" y="137604"/>
                  </a:lnTo>
                  <a:lnTo>
                    <a:pt x="532345" y="145224"/>
                  </a:lnTo>
                  <a:lnTo>
                    <a:pt x="565429" y="145224"/>
                  </a:lnTo>
                  <a:close/>
                </a:path>
              </a:pathLst>
            </a:custGeom>
            <a:solidFill>
              <a:srgbClr val="004F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2754190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6071" y="1076673"/>
            <a:ext cx="2100011" cy="149799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Архангельск,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о.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Кего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2021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735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а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чик: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45" dirty="0">
                <a:latin typeface="Microsoft Sans Serif"/>
                <a:cs typeface="Microsoft Sans Serif"/>
              </a:rPr>
              <a:t>МУП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«В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41" dirty="0">
                <a:latin typeface="Microsoft Sans Serif"/>
                <a:cs typeface="Microsoft Sans Serif"/>
              </a:rPr>
              <a:t>д</a:t>
            </a:r>
            <a:r>
              <a:rPr sz="907" spc="-27" dirty="0">
                <a:latin typeface="Microsoft Sans Serif"/>
                <a:cs typeface="Microsoft Sans Serif"/>
              </a:rPr>
              <a:t>о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чи</a:t>
            </a:r>
            <a:r>
              <a:rPr sz="90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т</a:t>
            </a:r>
            <a:r>
              <a:rPr sz="907" spc="-27" dirty="0">
                <a:latin typeface="Microsoft Sans Serif"/>
                <a:cs typeface="Microsoft Sans Serif"/>
              </a:rPr>
              <a:t>к</a:t>
            </a:r>
            <a:r>
              <a:rPr sz="907" spc="-18" dirty="0">
                <a:latin typeface="Microsoft Sans Serif"/>
                <a:cs typeface="Microsoft Sans Serif"/>
              </a:rPr>
              <a:t>а»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</a:t>
            </a:r>
            <a:endParaRPr sz="907">
              <a:latin typeface="Microsoft Sans Serif"/>
              <a:cs typeface="Microsoft Sans Serif"/>
            </a:endParaRPr>
          </a:p>
          <a:p>
            <a:pPr marL="14395">
              <a:spcBef>
                <a:spcPts val="181"/>
              </a:spcBef>
            </a:pPr>
            <a:r>
              <a:rPr sz="907" spc="-18" dirty="0">
                <a:latin typeface="Microsoft Sans Serif"/>
                <a:cs typeface="Microsoft Sans Serif"/>
              </a:rPr>
              <a:t>Производство,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поставка, </a:t>
            </a:r>
            <a:r>
              <a:rPr sz="907" spc="-27" dirty="0">
                <a:latin typeface="Microsoft Sans Serif"/>
                <a:cs typeface="Microsoft Sans Serif"/>
              </a:rPr>
              <a:t>ПНР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монтаж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6107" y="597999"/>
            <a:ext cx="6461837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254" dirty="0"/>
              <a:t>К</a:t>
            </a:r>
            <a:r>
              <a:rPr sz="2000" spc="63" dirty="0"/>
              <a:t>омпле</a:t>
            </a:r>
            <a:r>
              <a:rPr sz="2000" spc="-27" dirty="0"/>
              <a:t>к</a:t>
            </a:r>
            <a:r>
              <a:rPr sz="2000" spc="439" dirty="0"/>
              <a:t>с</a:t>
            </a:r>
            <a:r>
              <a:rPr sz="2000" spc="-331" dirty="0"/>
              <a:t> </a:t>
            </a:r>
            <a:r>
              <a:rPr sz="2000" spc="168" dirty="0"/>
              <a:t>в</a:t>
            </a:r>
            <a:r>
              <a:rPr sz="2000" spc="141" dirty="0"/>
              <a:t>о</a:t>
            </a:r>
            <a:r>
              <a:rPr sz="2000" spc="86" dirty="0"/>
              <a:t>д</a:t>
            </a:r>
            <a:r>
              <a:rPr sz="2000" spc="208" dirty="0"/>
              <a:t>оочи</a:t>
            </a:r>
            <a:r>
              <a:rPr sz="2000" spc="154" dirty="0"/>
              <a:t>с</a:t>
            </a:r>
            <a:r>
              <a:rPr sz="2000" spc="18" dirty="0"/>
              <a:t>тны</a:t>
            </a:r>
            <a:r>
              <a:rPr sz="2000" spc="63" dirty="0"/>
              <a:t>х</a:t>
            </a:r>
            <a:r>
              <a:rPr sz="2000" spc="-331" dirty="0"/>
              <a:t> </a:t>
            </a:r>
            <a:r>
              <a:rPr sz="2000" spc="227" dirty="0"/>
              <a:t>соор</a:t>
            </a:r>
            <a:r>
              <a:rPr sz="2000" spc="27" dirty="0"/>
              <a:t>ужени</a:t>
            </a:r>
            <a:r>
              <a:rPr sz="2000" spc="-5" dirty="0"/>
              <a:t>й</a:t>
            </a:r>
            <a:r>
              <a:rPr sz="2000" spc="-272" dirty="0"/>
              <a:t>,</a:t>
            </a:r>
            <a:r>
              <a:rPr sz="2000" spc="-331" dirty="0"/>
              <a:t> </a:t>
            </a:r>
            <a:r>
              <a:rPr lang="ru-RU" sz="2000" spc="-331" dirty="0" smtClean="0"/>
              <a:t> </a:t>
            </a:r>
            <a:r>
              <a:rPr sz="2000" spc="213" dirty="0" smtClean="0"/>
              <a:t>о</a:t>
            </a:r>
            <a:r>
              <a:rPr sz="2000" spc="-277" dirty="0"/>
              <a:t>.</a:t>
            </a:r>
            <a:r>
              <a:rPr sz="2000" spc="-331" dirty="0"/>
              <a:t> </a:t>
            </a:r>
            <a:r>
              <a:rPr sz="2000" spc="-222" dirty="0"/>
              <a:t>КЕ</a:t>
            </a:r>
            <a:r>
              <a:rPr sz="2000" spc="-286" dirty="0"/>
              <a:t>Г</a:t>
            </a:r>
            <a:r>
              <a:rPr sz="2000" spc="-27" dirty="0"/>
              <a:t>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32063" y="2689131"/>
            <a:ext cx="2865274" cy="1892156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13243" rIns="0" bIns="0" rtlCol="0">
            <a:spAutoFit/>
          </a:bodyPr>
          <a:lstStyle/>
          <a:p>
            <a:pPr marL="68522">
              <a:spcBef>
                <a:spcPts val="103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68522">
              <a:spcBef>
                <a:spcPts val="517"/>
              </a:spcBef>
            </a:pPr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6,5-153.НП-50319</a:t>
            </a:r>
            <a:r>
              <a:rPr sz="907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грубой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очистки;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23" dirty="0">
                <a:latin typeface="Microsoft Sans Serif"/>
                <a:cs typeface="Microsoft Sans Serif"/>
              </a:rPr>
              <a:t>т</a:t>
            </a:r>
            <a:r>
              <a:rPr sz="907" spc="-18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аивания;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подачи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23" dirty="0">
                <a:latin typeface="Microsoft Sans Serif"/>
                <a:cs typeface="Microsoft Sans Serif"/>
              </a:rPr>
              <a:t> фильтрацию;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ос</a:t>
            </a:r>
            <a:r>
              <a:rPr sz="907" spc="-14" dirty="0">
                <a:latin typeface="Microsoft Sans Serif"/>
                <a:cs typeface="Microsoft Sans Serif"/>
              </a:rPr>
              <a:t>в</a:t>
            </a:r>
            <a:r>
              <a:rPr sz="907" spc="-32" dirty="0">
                <a:latin typeface="Microsoft Sans Serif"/>
                <a:cs typeface="Microsoft Sans Serif"/>
              </a:rPr>
              <a:t>е</a:t>
            </a:r>
            <a:r>
              <a:rPr sz="907" spc="-54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ления;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</a:t>
            </a:r>
            <a:r>
              <a:rPr sz="907" spc="-5" dirty="0">
                <a:latin typeface="Microsoft Sans Serif"/>
                <a:cs typeface="Microsoft Sans Serif"/>
              </a:rPr>
              <a:t>орбции;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реагентного</a:t>
            </a:r>
            <a:r>
              <a:rPr sz="907" spc="-18" dirty="0">
                <a:latin typeface="Microsoft Sans Serif"/>
                <a:cs typeface="Microsoft Sans Serif"/>
              </a:rPr>
              <a:t> хозяйства;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хранения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31479" marR="515933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32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повышения</a:t>
            </a:r>
            <a:r>
              <a:rPr sz="907" spc="-32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давления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23" dirty="0">
                <a:latin typeface="Microsoft Sans Serif"/>
                <a:cs typeface="Microsoft Sans Serif"/>
              </a:rPr>
              <a:t> блочно-модульном </a:t>
            </a:r>
            <a:r>
              <a:rPr sz="907" spc="-5" dirty="0">
                <a:latin typeface="Microsoft Sans Serif"/>
                <a:cs typeface="Microsoft Sans Serif"/>
              </a:rPr>
              <a:t>исполнении;</a:t>
            </a:r>
            <a:endParaRPr sz="907">
              <a:latin typeface="Microsoft Sans Serif"/>
              <a:cs typeface="Microsoft Sans Serif"/>
            </a:endParaRPr>
          </a:p>
          <a:p>
            <a:pPr marL="231479" marR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первого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подъема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блочно-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модульном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исполнении.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6378" y="4984610"/>
            <a:ext cx="1197703" cy="33825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lnSpc>
                <a:spcPct val="116700"/>
              </a:lnSpc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32" dirty="0">
                <a:latin typeface="Microsoft Sans Serif"/>
                <a:cs typeface="Microsoft Sans Serif"/>
              </a:rPr>
              <a:t>152,64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/сутки</a:t>
            </a:r>
            <a:endParaRPr sz="907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07960" y="4048695"/>
            <a:ext cx="2847423" cy="2257209"/>
            <a:chOff x="4036555" y="4464811"/>
            <a:chExt cx="3140075" cy="24892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6555" y="4464811"/>
              <a:ext cx="2872105" cy="24892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5048" y="5899911"/>
              <a:ext cx="261099" cy="2159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89526" y="5701359"/>
            <a:ext cx="2744352" cy="43039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907" spc="-23" dirty="0">
                <a:latin typeface="Microsoft Sans Serif"/>
                <a:cs typeface="Microsoft Sans Serif"/>
              </a:rPr>
              <a:t>Очистные </a:t>
            </a:r>
            <a:r>
              <a:rPr sz="907" spc="-18" dirty="0">
                <a:latin typeface="Microsoft Sans Serif"/>
                <a:cs typeface="Microsoft Sans Serif"/>
              </a:rPr>
              <a:t>сооружения </a:t>
            </a:r>
            <a:r>
              <a:rPr sz="907" spc="-14" dirty="0">
                <a:latin typeface="Microsoft Sans Serif"/>
                <a:cs typeface="Microsoft Sans Serif"/>
              </a:rPr>
              <a:t>оснащены </a:t>
            </a:r>
            <a:r>
              <a:rPr sz="907" spc="-27" dirty="0">
                <a:latin typeface="Microsoft Sans Serif"/>
                <a:cs typeface="Microsoft Sans Serif"/>
              </a:rPr>
              <a:t>диспетчеризацией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Meterus, </a:t>
            </a:r>
            <a:r>
              <a:rPr sz="907" spc="-23" dirty="0">
                <a:latin typeface="Microsoft Sans Serif"/>
                <a:cs typeface="Microsoft Sans Serif"/>
              </a:rPr>
              <a:t>которая </a:t>
            </a:r>
            <a:r>
              <a:rPr sz="907" spc="-18" dirty="0">
                <a:latin typeface="Microsoft Sans Serif"/>
                <a:cs typeface="Microsoft Sans Serif"/>
              </a:rPr>
              <a:t>позволит </a:t>
            </a:r>
            <a:r>
              <a:rPr sz="907" spc="-27" dirty="0">
                <a:latin typeface="Microsoft Sans Serif"/>
                <a:cs typeface="Microsoft Sans Serif"/>
              </a:rPr>
              <a:t>службе </a:t>
            </a:r>
            <a:r>
              <a:rPr sz="907" spc="-18" dirty="0">
                <a:latin typeface="Microsoft Sans Serif"/>
                <a:cs typeface="Microsoft Sans Serif"/>
              </a:rPr>
              <a:t>эксплуатации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удалённо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контролировать </a:t>
            </a:r>
            <a:r>
              <a:rPr sz="907" spc="-32" dirty="0">
                <a:latin typeface="Microsoft Sans Serif"/>
                <a:cs typeface="Microsoft Sans Serif"/>
              </a:rPr>
              <a:t>работу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станции.</a:t>
            </a:r>
            <a:endParaRPr sz="907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6651" y="1621828"/>
            <a:ext cx="2796578" cy="22683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92797" y="1621839"/>
            <a:ext cx="2097429" cy="226834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92797" y="4352651"/>
            <a:ext cx="2097431" cy="18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79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6107" y="1076673"/>
            <a:ext cx="3168729" cy="128056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Архангельск,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о.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Кего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1516">
              <a:spcBef>
                <a:spcPts val="1115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Задачи: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lnSpc>
                <a:spcPct val="116700"/>
              </a:lnSpc>
            </a:pPr>
            <a:r>
              <a:rPr sz="907" spc="-23" dirty="0">
                <a:latin typeface="Microsoft Sans Serif"/>
                <a:cs typeface="Microsoft Sans Serif"/>
              </a:rPr>
              <a:t>Доочистка</a:t>
            </a:r>
            <a:r>
              <a:rPr sz="907" spc="-18" dirty="0">
                <a:latin typeface="Microsoft Sans Serif"/>
                <a:cs typeface="Microsoft Sans Serif"/>
              </a:rPr>
              <a:t> воды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из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трубопровода,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качеством</a:t>
            </a:r>
            <a:r>
              <a:rPr sz="907" spc="-18" dirty="0">
                <a:latin typeface="Microsoft Sans Serif"/>
                <a:cs typeface="Microsoft Sans Serif"/>
              </a:rPr>
              <a:t> воды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соответствующим</a:t>
            </a:r>
            <a:r>
              <a:rPr sz="907" spc="-18" dirty="0">
                <a:latin typeface="Microsoft Sans Serif"/>
                <a:cs typeface="Microsoft Sans Serif"/>
              </a:rPr>
              <a:t> СанПин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1.2.3685-21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«Гигиенические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нормативы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8" dirty="0">
                <a:latin typeface="Microsoft Sans Serif"/>
                <a:cs typeface="Microsoft Sans Serif"/>
              </a:rPr>
              <a:t>требования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к </a:t>
            </a:r>
            <a:r>
              <a:rPr sz="907" spc="-14" dirty="0">
                <a:latin typeface="Microsoft Sans Serif"/>
                <a:cs typeface="Microsoft Sans Serif"/>
              </a:rPr>
              <a:t>обеспечению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безопасности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(или)</a:t>
            </a:r>
            <a:r>
              <a:rPr sz="907" spc="-86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безвредности</a:t>
            </a:r>
            <a:r>
              <a:rPr sz="907" spc="-82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-82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человека</a:t>
            </a:r>
            <a:r>
              <a:rPr sz="907" spc="-86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факторов</a:t>
            </a:r>
            <a:r>
              <a:rPr sz="907" spc="-82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среды</a:t>
            </a:r>
            <a:r>
              <a:rPr sz="907" spc="-82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обитания»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6107" y="570459"/>
            <a:ext cx="6461837" cy="37448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pc="-254" dirty="0"/>
              <a:t>К</a:t>
            </a:r>
            <a:r>
              <a:rPr spc="63" dirty="0"/>
              <a:t>омпле</a:t>
            </a:r>
            <a:r>
              <a:rPr spc="-27" dirty="0"/>
              <a:t>к</a:t>
            </a:r>
            <a:r>
              <a:rPr spc="439" dirty="0"/>
              <a:t>с</a:t>
            </a:r>
            <a:r>
              <a:rPr spc="-331" dirty="0"/>
              <a:t> </a:t>
            </a:r>
            <a:r>
              <a:rPr spc="168" dirty="0"/>
              <a:t>в</a:t>
            </a:r>
            <a:r>
              <a:rPr spc="141" dirty="0"/>
              <a:t>о</a:t>
            </a:r>
            <a:r>
              <a:rPr spc="86" dirty="0"/>
              <a:t>д</a:t>
            </a:r>
            <a:r>
              <a:rPr spc="208" dirty="0"/>
              <a:t>оочи</a:t>
            </a:r>
            <a:r>
              <a:rPr spc="154" dirty="0"/>
              <a:t>с</a:t>
            </a:r>
            <a:r>
              <a:rPr spc="18" dirty="0"/>
              <a:t>тны</a:t>
            </a:r>
            <a:r>
              <a:rPr spc="63" dirty="0"/>
              <a:t>х</a:t>
            </a:r>
            <a:r>
              <a:rPr spc="-331" dirty="0"/>
              <a:t> </a:t>
            </a:r>
            <a:r>
              <a:rPr spc="227" dirty="0"/>
              <a:t>соор</a:t>
            </a:r>
            <a:r>
              <a:rPr spc="27" dirty="0"/>
              <a:t>ужени</a:t>
            </a:r>
            <a:r>
              <a:rPr spc="-5" dirty="0"/>
              <a:t>й</a:t>
            </a:r>
            <a:r>
              <a:rPr spc="-272" dirty="0"/>
              <a:t>,</a:t>
            </a:r>
            <a:r>
              <a:rPr spc="-331" dirty="0"/>
              <a:t> </a:t>
            </a:r>
            <a:r>
              <a:rPr spc="213" dirty="0"/>
              <a:t>о</a:t>
            </a:r>
            <a:r>
              <a:rPr spc="-277" dirty="0"/>
              <a:t>.</a:t>
            </a:r>
            <a:r>
              <a:rPr spc="-331" dirty="0"/>
              <a:t> </a:t>
            </a:r>
            <a:r>
              <a:rPr spc="-222" dirty="0"/>
              <a:t>КЕ</a:t>
            </a:r>
            <a:r>
              <a:rPr spc="-286" dirty="0"/>
              <a:t>Г</a:t>
            </a:r>
            <a:r>
              <a:rPr spc="-27" dirty="0"/>
              <a:t>О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900505" y="2965247"/>
            <a:ext cx="3142817" cy="3237827"/>
            <a:chOff x="720001" y="3270008"/>
            <a:chExt cx="3465829" cy="35706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176" y="3357864"/>
              <a:ext cx="3320337" cy="33607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3176" y="3273183"/>
              <a:ext cx="3459479" cy="3564254"/>
            </a:xfrm>
            <a:custGeom>
              <a:avLst/>
              <a:gdLst/>
              <a:ahLst/>
              <a:cxnLst/>
              <a:rect l="l" t="t" r="r" b="b"/>
              <a:pathLst>
                <a:path w="3459479" h="3564254">
                  <a:moveTo>
                    <a:pt x="0" y="3563645"/>
                  </a:moveTo>
                  <a:lnTo>
                    <a:pt x="3459378" y="3563645"/>
                  </a:lnTo>
                  <a:lnTo>
                    <a:pt x="3459378" y="0"/>
                  </a:lnTo>
                  <a:lnTo>
                    <a:pt x="0" y="0"/>
                  </a:lnTo>
                  <a:lnTo>
                    <a:pt x="0" y="3563645"/>
                  </a:lnTo>
                  <a:close/>
                </a:path>
              </a:pathLst>
            </a:custGeom>
            <a:ln w="635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396219" y="4352648"/>
            <a:ext cx="3370842" cy="1850105"/>
            <a:chOff x="4574997" y="4800003"/>
            <a:chExt cx="3717290" cy="20402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2102" y="4879299"/>
              <a:ext cx="3476590" cy="17671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78172" y="4803178"/>
              <a:ext cx="3710940" cy="2033905"/>
            </a:xfrm>
            <a:custGeom>
              <a:avLst/>
              <a:gdLst/>
              <a:ahLst/>
              <a:cxnLst/>
              <a:rect l="l" t="t" r="r" b="b"/>
              <a:pathLst>
                <a:path w="3710940" h="2033904">
                  <a:moveTo>
                    <a:pt x="0" y="2033651"/>
                  </a:moveTo>
                  <a:lnTo>
                    <a:pt x="3710647" y="2033651"/>
                  </a:lnTo>
                  <a:lnTo>
                    <a:pt x="3710647" y="0"/>
                  </a:lnTo>
                  <a:lnTo>
                    <a:pt x="0" y="0"/>
                  </a:lnTo>
                  <a:lnTo>
                    <a:pt x="0" y="2033651"/>
                  </a:lnTo>
                  <a:close/>
                </a:path>
              </a:pathLst>
            </a:custGeom>
            <a:ln w="635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84666" y="1473844"/>
            <a:ext cx="4917491" cy="2706834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517"/>
              </a:spcBef>
            </a:pPr>
            <a:r>
              <a:rPr sz="907" spc="-27" dirty="0">
                <a:latin typeface="Microsoft Sans Serif"/>
                <a:cs typeface="Microsoft Sans Serif"/>
              </a:rPr>
              <a:t>Комплекс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очистных</a:t>
            </a:r>
            <a:r>
              <a:rPr sz="907" spc="-18" dirty="0">
                <a:latin typeface="Microsoft Sans Serif"/>
                <a:cs typeface="Microsoft Sans Serif"/>
              </a:rPr>
              <a:t> сооружений </a:t>
            </a:r>
            <a:r>
              <a:rPr sz="907" spc="-14" dirty="0">
                <a:latin typeface="Microsoft Sans Serif"/>
                <a:cs typeface="Microsoft Sans Serif"/>
              </a:rPr>
              <a:t>Биогард.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2"/>
              </a:spcBef>
            </a:pPr>
            <a:r>
              <a:rPr sz="907" spc="-23" dirty="0">
                <a:latin typeface="Microsoft Sans Serif"/>
                <a:cs typeface="Microsoft Sans Serif"/>
              </a:rPr>
              <a:t>Исходная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вода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18" dirty="0">
                <a:latin typeface="Microsoft Sans Serif"/>
                <a:cs typeface="Microsoft Sans Serif"/>
              </a:rPr>
              <a:t>бетонного</a:t>
            </a:r>
            <a:r>
              <a:rPr sz="907" spc="20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резервуара-приемника </a:t>
            </a:r>
            <a:r>
              <a:rPr sz="907" dirty="0">
                <a:latin typeface="Microsoft Sans Serif"/>
                <a:cs typeface="Microsoft Sans Serif"/>
              </a:rPr>
              <a:t>при </a:t>
            </a:r>
            <a:r>
              <a:rPr sz="907" spc="-18" dirty="0">
                <a:latin typeface="Microsoft Sans Serif"/>
                <a:cs typeface="Microsoft Sans Serif"/>
              </a:rPr>
              <a:t>помощи</a:t>
            </a:r>
            <a:r>
              <a:rPr sz="907" spc="20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насосной </a:t>
            </a:r>
            <a:r>
              <a:rPr sz="907" spc="-5" dirty="0">
                <a:latin typeface="Microsoft Sans Serif"/>
                <a:cs typeface="Microsoft Sans Serif"/>
              </a:rPr>
              <a:t>станции </a:t>
            </a:r>
            <a:r>
              <a:rPr sz="907" spc="5" dirty="0">
                <a:latin typeface="Microsoft Sans Serif"/>
                <a:cs typeface="Microsoft Sans Serif"/>
              </a:rPr>
              <a:t>перво-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го </a:t>
            </a:r>
            <a:r>
              <a:rPr sz="907" spc="-36" dirty="0">
                <a:latin typeface="Microsoft Sans Serif"/>
                <a:cs typeface="Microsoft Sans Serif"/>
              </a:rPr>
              <a:t>подъема </a:t>
            </a:r>
            <a:r>
              <a:rPr sz="907" spc="-23" dirty="0">
                <a:latin typeface="Microsoft Sans Serif"/>
                <a:cs typeface="Microsoft Sans Serif"/>
              </a:rPr>
              <a:t>подается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4" dirty="0">
                <a:latin typeface="Microsoft Sans Serif"/>
                <a:cs typeface="Microsoft Sans Serif"/>
              </a:rPr>
              <a:t>здание </a:t>
            </a:r>
            <a:r>
              <a:rPr sz="907" spc="-54" dirty="0">
                <a:latin typeface="Microsoft Sans Serif"/>
                <a:cs typeface="Microsoft Sans Serif"/>
              </a:rPr>
              <a:t>ВОС. </a:t>
            </a:r>
            <a:r>
              <a:rPr sz="907" spc="-14" dirty="0">
                <a:latin typeface="Microsoft Sans Serif"/>
                <a:cs typeface="Microsoft Sans Serif"/>
              </a:rPr>
              <a:t>Первой </a:t>
            </a:r>
            <a:r>
              <a:rPr sz="907" spc="-18" dirty="0">
                <a:latin typeface="Microsoft Sans Serif"/>
                <a:cs typeface="Microsoft Sans Serif"/>
              </a:rPr>
              <a:t>ступенью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18" dirty="0">
                <a:latin typeface="Microsoft Sans Serif"/>
                <a:cs typeface="Microsoft Sans Serif"/>
              </a:rPr>
              <a:t>является </a:t>
            </a:r>
            <a:r>
              <a:rPr sz="907" spc="-27" dirty="0">
                <a:latin typeface="Microsoft Sans Serif"/>
                <a:cs typeface="Microsoft Sans Serif"/>
              </a:rPr>
              <a:t>блок </a:t>
            </a:r>
            <a:r>
              <a:rPr sz="907" spc="-18" dirty="0">
                <a:latin typeface="Microsoft Sans Serif"/>
                <a:cs typeface="Microsoft Sans Serif"/>
              </a:rPr>
              <a:t>механической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очистки, </a:t>
            </a:r>
            <a:r>
              <a:rPr sz="907" spc="-14" dirty="0">
                <a:latin typeface="Microsoft Sans Serif"/>
                <a:cs typeface="Microsoft Sans Serif"/>
              </a:rPr>
              <a:t>состоящий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14" dirty="0">
                <a:latin typeface="Microsoft Sans Serif"/>
                <a:cs typeface="Microsoft Sans Serif"/>
              </a:rPr>
              <a:t>дисковых </a:t>
            </a:r>
            <a:r>
              <a:rPr sz="907" spc="-18" dirty="0">
                <a:latin typeface="Microsoft Sans Serif"/>
                <a:cs typeface="Microsoft Sans Serif"/>
              </a:rPr>
              <a:t>самопромывных </a:t>
            </a:r>
            <a:r>
              <a:rPr sz="907" spc="-27" dirty="0">
                <a:latin typeface="Microsoft Sans Serif"/>
                <a:cs typeface="Microsoft Sans Serif"/>
              </a:rPr>
              <a:t>фильтров. </a:t>
            </a:r>
            <a:r>
              <a:rPr sz="907" spc="-32" dirty="0">
                <a:latin typeface="Microsoft Sans Serif"/>
                <a:cs typeface="Microsoft Sans Serif"/>
              </a:rPr>
              <a:t>Далее, </a:t>
            </a:r>
            <a:r>
              <a:rPr sz="907" spc="-23" dirty="0">
                <a:latin typeface="Microsoft Sans Serif"/>
                <a:cs typeface="Microsoft Sans Serif"/>
              </a:rPr>
              <a:t>вода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8" dirty="0">
                <a:latin typeface="Microsoft Sans Serif"/>
                <a:cs typeface="Microsoft Sans Serif"/>
              </a:rPr>
              <a:t>трубча-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тый</a:t>
            </a:r>
            <a:r>
              <a:rPr sz="907" spc="-23" dirty="0">
                <a:latin typeface="Microsoft Sans Serif"/>
                <a:cs typeface="Microsoft Sans Serif"/>
              </a:rPr>
              <a:t> смеситель.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2"/>
              </a:spcBef>
            </a:pPr>
            <a:r>
              <a:rPr sz="907" spc="-23" dirty="0">
                <a:latin typeface="Microsoft Sans Serif"/>
                <a:cs typeface="Microsoft Sans Serif"/>
              </a:rPr>
              <a:t>Станциями </a:t>
            </a:r>
            <a:r>
              <a:rPr sz="907" spc="-14" dirty="0">
                <a:latin typeface="Microsoft Sans Serif"/>
                <a:cs typeface="Microsoft Sans Serif"/>
              </a:rPr>
              <a:t>дозирования </a:t>
            </a:r>
            <a:r>
              <a:rPr sz="907" spc="-23" dirty="0">
                <a:latin typeface="Microsoft Sans Serif"/>
                <a:cs typeface="Microsoft Sans Serif"/>
              </a:rPr>
              <a:t>дозируются </a:t>
            </a:r>
            <a:r>
              <a:rPr sz="907" spc="-14" dirty="0">
                <a:latin typeface="Microsoft Sans Serif"/>
                <a:cs typeface="Microsoft Sans Serif"/>
              </a:rPr>
              <a:t>растворы реагентов. </a:t>
            </a:r>
            <a:r>
              <a:rPr sz="907" spc="-36" dirty="0">
                <a:latin typeface="Microsoft Sans Serif"/>
                <a:cs typeface="Microsoft Sans Serif"/>
              </a:rPr>
              <a:t>Далее </a:t>
            </a:r>
            <a:r>
              <a:rPr sz="907" spc="-23" dirty="0">
                <a:latin typeface="Microsoft Sans Serif"/>
                <a:cs typeface="Microsoft Sans Serif"/>
              </a:rPr>
              <a:t>вода </a:t>
            </a:r>
            <a:r>
              <a:rPr sz="907" spc="-18" dirty="0">
                <a:latin typeface="Microsoft Sans Serif"/>
                <a:cs typeface="Microsoft Sans Serif"/>
              </a:rPr>
              <a:t>направляется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9" dirty="0">
                <a:latin typeface="Microsoft Sans Serif"/>
                <a:cs typeface="Microsoft Sans Serif"/>
              </a:rPr>
              <a:t>кон- </a:t>
            </a:r>
            <a:r>
              <a:rPr sz="907" spc="14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тактную </a:t>
            </a:r>
            <a:r>
              <a:rPr sz="907" spc="-41" dirty="0">
                <a:latin typeface="Microsoft Sans Serif"/>
                <a:cs typeface="Microsoft Sans Serif"/>
              </a:rPr>
              <a:t>камеру. </a:t>
            </a:r>
            <a:r>
              <a:rPr sz="907" spc="-23" dirty="0">
                <a:latin typeface="Microsoft Sans Serif"/>
                <a:cs typeface="Microsoft Sans Serif"/>
              </a:rPr>
              <a:t>Осаждение </a:t>
            </a:r>
            <a:r>
              <a:rPr sz="907" spc="-9" dirty="0">
                <a:latin typeface="Microsoft Sans Serif"/>
                <a:cs typeface="Microsoft Sans Serif"/>
              </a:rPr>
              <a:t>взвешенных </a:t>
            </a:r>
            <a:r>
              <a:rPr sz="907" spc="-14" dirty="0">
                <a:latin typeface="Microsoft Sans Serif"/>
                <a:cs typeface="Microsoft Sans Serif"/>
              </a:rPr>
              <a:t>веществ </a:t>
            </a:r>
            <a:r>
              <a:rPr sz="907" spc="-18" dirty="0">
                <a:latin typeface="Microsoft Sans Serif"/>
                <a:cs typeface="Microsoft Sans Serif"/>
              </a:rPr>
              <a:t>происходит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18" dirty="0">
                <a:latin typeface="Microsoft Sans Serif"/>
                <a:cs typeface="Microsoft Sans Serif"/>
              </a:rPr>
              <a:t>тонкослойном </a:t>
            </a:r>
            <a:r>
              <a:rPr sz="907" spc="-9" dirty="0">
                <a:latin typeface="Microsoft Sans Serif"/>
                <a:cs typeface="Microsoft Sans Serif"/>
              </a:rPr>
              <a:t>горизонталь-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ном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отстойнике,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18" dirty="0">
                <a:latin typeface="Microsoft Sans Serif"/>
                <a:cs typeface="Microsoft Sans Serif"/>
              </a:rPr>
              <a:t>которого осветленная </a:t>
            </a:r>
            <a:r>
              <a:rPr sz="907" spc="-23" dirty="0">
                <a:latin typeface="Microsoft Sans Serif"/>
                <a:cs typeface="Microsoft Sans Serif"/>
              </a:rPr>
              <a:t>вода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поступает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9" dirty="0">
                <a:latin typeface="Microsoft Sans Serif"/>
                <a:cs typeface="Microsoft Sans Serif"/>
              </a:rPr>
              <a:t>пластиковый </a:t>
            </a:r>
            <a:r>
              <a:rPr sz="907" spc="-23" dirty="0">
                <a:latin typeface="Microsoft Sans Serif"/>
                <a:cs typeface="Microsoft Sans Serif"/>
              </a:rPr>
              <a:t>резервуар.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При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помощи </a:t>
            </a:r>
            <a:r>
              <a:rPr sz="907" spc="-14" dirty="0">
                <a:latin typeface="Microsoft Sans Serif"/>
                <a:cs typeface="Microsoft Sans Serif"/>
              </a:rPr>
              <a:t>насосных </a:t>
            </a:r>
            <a:r>
              <a:rPr sz="907" spc="-5" dirty="0">
                <a:latin typeface="Microsoft Sans Serif"/>
                <a:cs typeface="Microsoft Sans Serif"/>
              </a:rPr>
              <a:t>станций </a:t>
            </a:r>
            <a:r>
              <a:rPr sz="907" spc="-23" dirty="0">
                <a:latin typeface="Microsoft Sans Serif"/>
                <a:cs typeface="Microsoft Sans Serif"/>
              </a:rPr>
              <a:t>вода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18" dirty="0">
                <a:latin typeface="Microsoft Sans Serif"/>
                <a:cs typeface="Microsoft Sans Serif"/>
              </a:rPr>
              <a:t>резервуара-усреднителя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7" dirty="0">
                <a:latin typeface="Microsoft Sans Serif"/>
                <a:cs typeface="Microsoft Sans Serif"/>
              </a:rPr>
              <a:t>блок </a:t>
            </a:r>
            <a:r>
              <a:rPr sz="907" spc="-9" dirty="0">
                <a:latin typeface="Microsoft Sans Serif"/>
                <a:cs typeface="Microsoft Sans Serif"/>
              </a:rPr>
              <a:t>напорных </a:t>
            </a:r>
            <a:r>
              <a:rPr sz="907" spc="14" dirty="0">
                <a:latin typeface="Microsoft Sans Serif"/>
                <a:cs typeface="Microsoft Sans Serif"/>
              </a:rPr>
              <a:t>ос- </a:t>
            </a:r>
            <a:r>
              <a:rPr sz="907" spc="18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ветлительных </a:t>
            </a:r>
            <a:r>
              <a:rPr sz="907" spc="-27" dirty="0">
                <a:latin typeface="Microsoft Sans Serif"/>
                <a:cs typeface="Microsoft Sans Serif"/>
              </a:rPr>
              <a:t>фильтров, </a:t>
            </a:r>
            <a:r>
              <a:rPr sz="907" spc="-32" dirty="0">
                <a:latin typeface="Microsoft Sans Serif"/>
                <a:cs typeface="Microsoft Sans Serif"/>
              </a:rPr>
              <a:t>затем </a:t>
            </a:r>
            <a:r>
              <a:rPr sz="907" spc="-23" dirty="0">
                <a:latin typeface="Microsoft Sans Serif"/>
                <a:cs typeface="Microsoft Sans Serif"/>
              </a:rPr>
              <a:t>вода 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7" dirty="0">
                <a:latin typeface="Microsoft Sans Serif"/>
                <a:cs typeface="Microsoft Sans Serif"/>
              </a:rPr>
              <a:t>блок </a:t>
            </a:r>
            <a:r>
              <a:rPr sz="907" spc="-9" dirty="0">
                <a:latin typeface="Microsoft Sans Serif"/>
                <a:cs typeface="Microsoft Sans Serif"/>
              </a:rPr>
              <a:t>напорных </a:t>
            </a:r>
            <a:r>
              <a:rPr sz="907" spc="-14" dirty="0">
                <a:latin typeface="Microsoft Sans Serif"/>
                <a:cs typeface="Microsoft Sans Serif"/>
              </a:rPr>
              <a:t>сорбционных </a:t>
            </a:r>
            <a:r>
              <a:rPr sz="907" spc="-27" dirty="0">
                <a:latin typeface="Microsoft Sans Serif"/>
                <a:cs typeface="Microsoft Sans Serif"/>
              </a:rPr>
              <a:t>фильтров. </a:t>
            </a:r>
            <a:r>
              <a:rPr sz="907" spc="-41" dirty="0">
                <a:latin typeface="Microsoft Sans Serif"/>
                <a:cs typeface="Microsoft Sans Serif"/>
              </a:rPr>
              <a:t>Для </a:t>
            </a:r>
            <a:r>
              <a:rPr sz="907" spc="-36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пролонгированного </a:t>
            </a:r>
            <a:r>
              <a:rPr sz="907" spc="-14" dirty="0">
                <a:latin typeface="Microsoft Sans Serif"/>
                <a:cs typeface="Microsoft Sans Serif"/>
              </a:rPr>
              <a:t>обеззараживания </a:t>
            </a:r>
            <a:r>
              <a:rPr sz="907" spc="-18" dirty="0">
                <a:latin typeface="Microsoft Sans Serif"/>
                <a:cs typeface="Microsoft Sans Serif"/>
              </a:rPr>
              <a:t>после прохождения </a:t>
            </a:r>
            <a:r>
              <a:rPr sz="907" spc="-14" dirty="0">
                <a:latin typeface="Microsoft Sans Serif"/>
                <a:cs typeface="Microsoft Sans Serif"/>
              </a:rPr>
              <a:t>сорбционных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9" dirty="0">
                <a:latin typeface="Microsoft Sans Serif"/>
                <a:cs typeface="Microsoft Sans Serif"/>
              </a:rPr>
              <a:t>станцией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 </a:t>
            </a:r>
            <a:r>
              <a:rPr sz="907" spc="-18" dirty="0">
                <a:latin typeface="Microsoft Sans Serif"/>
                <a:cs typeface="Microsoft Sans Serif"/>
              </a:rPr>
              <a:t>повторно </a:t>
            </a:r>
            <a:r>
              <a:rPr sz="907" spc="-23" dirty="0">
                <a:latin typeface="Microsoft Sans Serif"/>
                <a:cs typeface="Microsoft Sans Serif"/>
              </a:rPr>
              <a:t>дозируется реагент,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7" dirty="0">
                <a:latin typeface="Microsoft Sans Serif"/>
                <a:cs typeface="Microsoft Sans Serif"/>
              </a:rPr>
              <a:t>вода </a:t>
            </a:r>
            <a:r>
              <a:rPr sz="907" spc="-23" dirty="0">
                <a:latin typeface="Microsoft Sans Serif"/>
                <a:cs typeface="Microsoft Sans Serif"/>
              </a:rPr>
              <a:t>поступает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3" dirty="0">
                <a:latin typeface="Microsoft Sans Serif"/>
                <a:cs typeface="Microsoft Sans Serif"/>
              </a:rPr>
              <a:t>резервуары </a:t>
            </a:r>
            <a:r>
              <a:rPr sz="907" spc="-9" dirty="0">
                <a:latin typeface="Microsoft Sans Serif"/>
                <a:cs typeface="Microsoft Sans Serif"/>
              </a:rPr>
              <a:t>чистой </a:t>
            </a:r>
            <a:r>
              <a:rPr sz="907" spc="-18" dirty="0">
                <a:latin typeface="Microsoft Sans Serif"/>
                <a:cs typeface="Microsoft Sans Serif"/>
              </a:rPr>
              <a:t>воды,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которых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насосной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станцией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второго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подъема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подается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сеть,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пройдя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через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установку</a:t>
            </a:r>
            <a:r>
              <a:rPr sz="907" spc="-54" dirty="0">
                <a:latin typeface="Microsoft Sans Serif"/>
                <a:cs typeface="Microsoft Sans Serif"/>
              </a:rPr>
              <a:t> </a:t>
            </a:r>
            <a:r>
              <a:rPr sz="907" spc="-82" dirty="0">
                <a:latin typeface="Microsoft Sans Serif"/>
                <a:cs typeface="Microsoft Sans Serif"/>
              </a:rPr>
              <a:t>УФ</a:t>
            </a:r>
            <a:r>
              <a:rPr sz="907" spc="-50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обе-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ззараживания.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7"/>
              </a:spcBef>
            </a:pPr>
            <a:r>
              <a:rPr sz="907" spc="-18" dirty="0">
                <a:latin typeface="Microsoft Sans Serif"/>
                <a:cs typeface="Microsoft Sans Serif"/>
              </a:rPr>
              <a:t>Промывка осветлительных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4" dirty="0">
                <a:latin typeface="Microsoft Sans Serif"/>
                <a:cs typeface="Microsoft Sans Serif"/>
              </a:rPr>
              <a:t>сорбционных </a:t>
            </a:r>
            <a:r>
              <a:rPr sz="907" spc="-32" dirty="0">
                <a:latin typeface="Microsoft Sans Serif"/>
                <a:cs typeface="Microsoft Sans Serif"/>
              </a:rPr>
              <a:t>фильтров </a:t>
            </a:r>
            <a:r>
              <a:rPr sz="907" spc="-23" dirty="0">
                <a:latin typeface="Microsoft Sans Serif"/>
                <a:cs typeface="Microsoft Sans Serif"/>
              </a:rPr>
              <a:t>осуществляется </a:t>
            </a:r>
            <a:r>
              <a:rPr sz="907" spc="-9" dirty="0">
                <a:latin typeface="Microsoft Sans Serif"/>
                <a:cs typeface="Microsoft Sans Serif"/>
              </a:rPr>
              <a:t>чистой </a:t>
            </a:r>
            <a:r>
              <a:rPr sz="907" spc="-18" dirty="0">
                <a:latin typeface="Microsoft Sans Serif"/>
                <a:cs typeface="Microsoft Sans Serif"/>
              </a:rPr>
              <a:t>водой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23" dirty="0">
                <a:latin typeface="Microsoft Sans Serif"/>
                <a:cs typeface="Microsoft Sans Serif"/>
              </a:rPr>
              <a:t>РЧВ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осуществляется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23" dirty="0">
                <a:latin typeface="Microsoft Sans Serif"/>
                <a:cs typeface="Microsoft Sans Serif"/>
              </a:rPr>
              <a:t> помощью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насосных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станций.</a:t>
            </a:r>
            <a:endParaRPr sz="90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91320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4270" y="1076673"/>
            <a:ext cx="2553756" cy="126024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118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амбо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кая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б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л, </a:t>
            </a:r>
            <a:r>
              <a:rPr sz="907" dirty="0">
                <a:solidFill>
                  <a:srgbClr val="176481"/>
                </a:solidFill>
                <a:latin typeface="Microsoft Sans Serif"/>
                <a:cs typeface="Microsoft Sans Serif"/>
              </a:rPr>
              <a:t>М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ч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уринский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23" dirty="0">
                <a:solidFill>
                  <a:srgbClr val="176481"/>
                </a:solidFill>
                <a:latin typeface="Microsoft Sans Serif"/>
                <a:cs typeface="Microsoft Sans Serif"/>
              </a:rPr>
              <a:t>р-н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9578">
              <a:spcBef>
                <a:spcPts val="1093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2021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82" dirty="0">
                <a:latin typeface="Microsoft Sans Serif"/>
                <a:cs typeface="Microsoft Sans Serif"/>
              </a:rPr>
              <a:t>-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2022</a:t>
            </a:r>
            <a:endParaRPr sz="907">
              <a:latin typeface="Microsoft Sans Serif"/>
              <a:cs typeface="Microsoft Sans Serif"/>
            </a:endParaRPr>
          </a:p>
          <a:p>
            <a:pPr marL="19578">
              <a:spcBef>
                <a:spcPts val="798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Заказчик: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Тепличный</a:t>
            </a:r>
            <a:r>
              <a:rPr sz="907" spc="-23" dirty="0">
                <a:latin typeface="Microsoft Sans Serif"/>
                <a:cs typeface="Microsoft Sans Serif"/>
              </a:rPr>
              <a:t> комбинат </a:t>
            </a:r>
            <a:r>
              <a:rPr sz="907" spc="-5" dirty="0">
                <a:latin typeface="Microsoft Sans Serif"/>
                <a:cs typeface="Microsoft Sans Serif"/>
              </a:rPr>
              <a:t>«Мичуринский»</a:t>
            </a:r>
            <a:endParaRPr sz="907">
              <a:latin typeface="Microsoft Sans Serif"/>
              <a:cs typeface="Microsoft Sans Serif"/>
            </a:endParaRPr>
          </a:p>
          <a:p>
            <a:pPr marL="14395" marR="412285">
              <a:lnSpc>
                <a:spcPct val="116700"/>
              </a:lnSpc>
              <a:spcBef>
                <a:spcPts val="508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 </a:t>
            </a:r>
            <a:r>
              <a:rPr sz="907" spc="-18" dirty="0">
                <a:latin typeface="Microsoft Sans Serif"/>
                <a:cs typeface="Microsoft Sans Serif"/>
              </a:rPr>
              <a:t>Производство, поставка, </a:t>
            </a:r>
            <a:r>
              <a:rPr sz="907" spc="-23" dirty="0">
                <a:latin typeface="Microsoft Sans Serif"/>
                <a:cs typeface="Microsoft Sans Serif"/>
              </a:rPr>
              <a:t>монтаж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ввод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эксплуатацию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6107" y="597999"/>
            <a:ext cx="5150122" cy="31940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18" dirty="0"/>
              <a:t>Тепличны</a:t>
            </a:r>
            <a:r>
              <a:rPr sz="2000" spc="36" dirty="0"/>
              <a:t>й</a:t>
            </a:r>
            <a:r>
              <a:rPr sz="2000" spc="-331" dirty="0"/>
              <a:t> </a:t>
            </a:r>
            <a:r>
              <a:rPr sz="2000" spc="-5" dirty="0"/>
              <a:t>к</a:t>
            </a:r>
            <a:r>
              <a:rPr sz="2000" spc="100" dirty="0"/>
              <a:t>омбин</a:t>
            </a:r>
            <a:r>
              <a:rPr sz="2000" spc="-5" dirty="0"/>
              <a:t>а</a:t>
            </a:r>
            <a:r>
              <a:rPr sz="2000" spc="-18" dirty="0"/>
              <a:t>т</a:t>
            </a:r>
            <a:r>
              <a:rPr sz="2000" spc="-331" dirty="0"/>
              <a:t> </a:t>
            </a:r>
            <a:r>
              <a:rPr sz="2000" spc="-36" dirty="0"/>
              <a:t>«Мичуринский</a:t>
            </a:r>
            <a:r>
              <a:rPr sz="2000" spc="-36" dirty="0" smtClean="0"/>
              <a:t>»</a:t>
            </a:r>
            <a:endParaRPr sz="2000" spc="-36" dirty="0"/>
          </a:p>
        </p:txBody>
      </p:sp>
      <p:sp>
        <p:nvSpPr>
          <p:cNvPr id="4" name="object 4"/>
          <p:cNvSpPr txBox="1"/>
          <p:nvPr/>
        </p:nvSpPr>
        <p:spPr>
          <a:xfrm>
            <a:off x="1842946" y="2434768"/>
            <a:ext cx="2911915" cy="2618013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40883" rIns="0" bIns="0" rtlCol="0">
            <a:spAutoFit/>
          </a:bodyPr>
          <a:lstStyle/>
          <a:p>
            <a:pPr marL="65643">
              <a:spcBef>
                <a:spcPts val="322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65643">
              <a:spcBef>
                <a:spcPts val="512"/>
              </a:spcBef>
            </a:pPr>
            <a:r>
              <a:rPr sz="907" spc="5" dirty="0">
                <a:latin typeface="Microsoft Sans Serif"/>
                <a:cs typeface="Microsoft Sans Serif"/>
              </a:rPr>
              <a:t>Био</a:t>
            </a:r>
            <a:r>
              <a:rPr sz="907" spc="-9" dirty="0">
                <a:latin typeface="Microsoft Sans Serif"/>
                <a:cs typeface="Microsoft Sans Serif"/>
              </a:rPr>
              <a:t>г</a:t>
            </a:r>
            <a:r>
              <a:rPr sz="907" spc="-23" dirty="0">
                <a:latin typeface="Microsoft Sans Serif"/>
                <a:cs typeface="Microsoft Sans Serif"/>
              </a:rPr>
              <a:t>а</a:t>
            </a:r>
            <a:r>
              <a:rPr sz="907" spc="-41" dirty="0">
                <a:latin typeface="Microsoft Sans Serif"/>
                <a:cs typeface="Microsoft Sans Serif"/>
              </a:rPr>
              <a:t>р</a:t>
            </a:r>
            <a:r>
              <a:rPr sz="907" spc="-2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318/7633.НП-40988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14" dirty="0">
                <a:latin typeface="Microsoft Sans Serif"/>
                <a:cs typeface="Microsoft Sans Serif"/>
              </a:rPr>
              <a:t>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</a:t>
            </a:r>
            <a:r>
              <a:rPr sz="907" spc="-18" dirty="0">
                <a:latin typeface="Microsoft Sans Serif"/>
                <a:cs typeface="Microsoft Sans Serif"/>
              </a:rPr>
              <a:t> раствора </a:t>
            </a:r>
            <a:r>
              <a:rPr sz="907" spc="-14" dirty="0">
                <a:latin typeface="Microsoft Sans Serif"/>
                <a:cs typeface="Microsoft Sans Serif"/>
              </a:rPr>
              <a:t>гипохлорита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натрия;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пе</a:t>
            </a:r>
            <a:r>
              <a:rPr sz="907" spc="-18" dirty="0">
                <a:latin typeface="Microsoft Sans Serif"/>
                <a:cs typeface="Microsoft Sans Serif"/>
              </a:rPr>
              <a:t>с</a:t>
            </a:r>
            <a:r>
              <a:rPr sz="907" spc="-14" dirty="0">
                <a:latin typeface="Microsoft Sans Serif"/>
                <a:cs typeface="Microsoft Sans Serif"/>
              </a:rPr>
              <a:t>чаных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фил</a:t>
            </a:r>
            <a:r>
              <a:rPr sz="907" spc="-63" dirty="0">
                <a:latin typeface="Microsoft Sans Serif"/>
                <a:cs typeface="Microsoft Sans Serif"/>
              </a:rPr>
              <a:t>ь</a:t>
            </a:r>
            <a:r>
              <a:rPr sz="907" spc="-9" dirty="0">
                <a:latin typeface="Microsoft Sans Serif"/>
                <a:cs typeface="Microsoft Sans Serif"/>
              </a:rPr>
              <a:t>тров;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засыпных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18" dirty="0">
                <a:latin typeface="Microsoft Sans Serif"/>
                <a:cs typeface="Microsoft Sans Serif"/>
              </a:rPr>
              <a:t> обезжелезивания </a:t>
            </a:r>
            <a:r>
              <a:rPr sz="907" spc="-14" dirty="0">
                <a:latin typeface="Microsoft Sans Serif"/>
                <a:cs typeface="Microsoft Sans Serif"/>
              </a:rPr>
              <a:t>воды;</a:t>
            </a:r>
            <a:endParaRPr sz="907">
              <a:latin typeface="Microsoft Sans Serif"/>
              <a:cs typeface="Microsoft Sans Serif"/>
            </a:endParaRPr>
          </a:p>
          <a:p>
            <a:pPr marL="228600" marR="99617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14" dirty="0">
                <a:latin typeface="Microsoft Sans Serif"/>
                <a:cs typeface="Microsoft Sans Serif"/>
              </a:rPr>
              <a:t>накопления </a:t>
            </a:r>
            <a:r>
              <a:rPr sz="907" spc="18" dirty="0">
                <a:latin typeface="Microsoft Sans Serif"/>
                <a:cs typeface="Microsoft Sans Serif"/>
              </a:rPr>
              <a:t>и/или </a:t>
            </a:r>
            <a:r>
              <a:rPr sz="907" spc="-18" dirty="0">
                <a:latin typeface="Microsoft Sans Serif"/>
                <a:cs typeface="Microsoft Sans Serif"/>
              </a:rPr>
              <a:t>усреднения </a:t>
            </a:r>
            <a:r>
              <a:rPr sz="907" spc="-23" dirty="0">
                <a:latin typeface="Microsoft Sans Serif"/>
                <a:cs typeface="Microsoft Sans Serif"/>
              </a:rPr>
              <a:t>состава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 </a:t>
            </a:r>
            <a:r>
              <a:rPr sz="907" spc="-9" dirty="0">
                <a:latin typeface="Microsoft Sans Serif"/>
                <a:cs typeface="Microsoft Sans Serif"/>
              </a:rPr>
              <a:t>промывки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фильтров;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14" dirty="0">
                <a:latin typeface="Microsoft Sans Serif"/>
                <a:cs typeface="Microsoft Sans Serif"/>
              </a:rPr>
              <a:t>группа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насосов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промывки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фильтров;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тонкой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очистки;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ультрафиолетового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обеззараживания воды;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д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9" dirty="0">
                <a:latin typeface="Microsoft Sans Serif"/>
                <a:cs typeface="Microsoft Sans Serif"/>
              </a:rPr>
              <a:t>зирования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41" dirty="0">
                <a:latin typeface="Microsoft Sans Serif"/>
                <a:cs typeface="Microsoft Sans Serif"/>
              </a:rPr>
              <a:t>а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9" dirty="0">
                <a:latin typeface="Microsoft Sans Serif"/>
                <a:cs typeface="Microsoft Sans Serif"/>
              </a:rPr>
              <a:t>тной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кисл</a:t>
            </a:r>
            <a:r>
              <a:rPr sz="907" spc="-18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ты;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 </a:t>
            </a:r>
            <a:r>
              <a:rPr sz="907" spc="-36" dirty="0">
                <a:latin typeface="Microsoft Sans Serif"/>
                <a:cs typeface="Microsoft Sans Serif"/>
              </a:rPr>
              <a:t>метабисульфита</a:t>
            </a:r>
            <a:r>
              <a:rPr sz="907" spc="-14" dirty="0">
                <a:latin typeface="Microsoft Sans Serif"/>
                <a:cs typeface="Microsoft Sans Serif"/>
              </a:rPr>
              <a:t> натрия </a:t>
            </a:r>
            <a:r>
              <a:rPr sz="907" spc="-9" dirty="0">
                <a:latin typeface="Microsoft Sans Serif"/>
                <a:cs typeface="Microsoft Sans Serif"/>
              </a:rPr>
              <a:t>1;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 </a:t>
            </a:r>
            <a:r>
              <a:rPr sz="907" spc="-36" dirty="0">
                <a:latin typeface="Microsoft Sans Serif"/>
                <a:cs typeface="Microsoft Sans Serif"/>
              </a:rPr>
              <a:t>метабисульфита</a:t>
            </a:r>
            <a:r>
              <a:rPr sz="907" spc="-14" dirty="0">
                <a:latin typeface="Microsoft Sans Serif"/>
                <a:cs typeface="Microsoft Sans Serif"/>
              </a:rPr>
              <a:t> натрия </a:t>
            </a:r>
            <a:r>
              <a:rPr sz="907" spc="-9" dirty="0">
                <a:latin typeface="Microsoft Sans Serif"/>
                <a:cs typeface="Microsoft Sans Serif"/>
              </a:rPr>
              <a:t>2;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</a:t>
            </a:r>
            <a:r>
              <a:rPr sz="907" spc="-18" dirty="0">
                <a:latin typeface="Microsoft Sans Serif"/>
                <a:cs typeface="Microsoft Sans Serif"/>
              </a:rPr>
              <a:t> антискаланта;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обратноосмотического</a:t>
            </a:r>
            <a:r>
              <a:rPr sz="907" spc="-14" dirty="0">
                <a:latin typeface="Microsoft Sans Serif"/>
                <a:cs typeface="Microsoft Sans Serif"/>
              </a:rPr>
              <a:t> обессоливания;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едкого</a:t>
            </a:r>
            <a:r>
              <a:rPr sz="907" spc="-18" dirty="0">
                <a:latin typeface="Microsoft Sans Serif"/>
                <a:cs typeface="Microsoft Sans Serif"/>
              </a:rPr>
              <a:t> натра;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на</a:t>
            </a:r>
            <a:r>
              <a:rPr sz="907" spc="-27" dirty="0">
                <a:latin typeface="Microsoft Sans Serif"/>
                <a:cs typeface="Microsoft Sans Serif"/>
              </a:rPr>
              <a:t>к</a:t>
            </a:r>
            <a:r>
              <a:rPr sz="907" spc="-9" dirty="0">
                <a:latin typeface="Microsoft Sans Serif"/>
                <a:cs typeface="Microsoft Sans Serif"/>
              </a:rPr>
              <a:t>опления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28600" indent="-163532">
              <a:buFont typeface="Trebuchet MS"/>
              <a:buChar char="∙"/>
              <a:tabLst>
                <a:tab pos="228600" algn="l"/>
                <a:tab pos="229175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станция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повышения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давления.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7823" y="5659284"/>
            <a:ext cx="2774294" cy="650904"/>
          </a:xfrm>
          <a:prstGeom prst="rect">
            <a:avLst/>
          </a:prstGeom>
        </p:spPr>
        <p:txBody>
          <a:bodyPr vert="horz" wrap="square" lIns="0" tIns="53551" rIns="0" bIns="0" rtlCol="0">
            <a:spAutoFit/>
          </a:bodyPr>
          <a:lstStyle/>
          <a:p>
            <a:pPr marL="11516">
              <a:spcBef>
                <a:spcPts val="422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Задача: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331"/>
              </a:spcBef>
            </a:pPr>
            <a:r>
              <a:rPr sz="907" spc="-18" dirty="0">
                <a:latin typeface="Microsoft Sans Serif"/>
                <a:cs typeface="Microsoft Sans Serif"/>
              </a:rPr>
              <a:t>Подготовка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хозяйственно-питьевого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водо-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снабжения, полива </a:t>
            </a:r>
            <a:r>
              <a:rPr sz="907" spc="-9" dirty="0">
                <a:latin typeface="Microsoft Sans Serif"/>
                <a:cs typeface="Microsoft Sans Serif"/>
              </a:rPr>
              <a:t>растений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4" dirty="0">
                <a:latin typeface="Microsoft Sans Serif"/>
                <a:cs typeface="Microsoft Sans Serif"/>
              </a:rPr>
              <a:t>увлажнения </a:t>
            </a:r>
            <a:r>
              <a:rPr sz="907" spc="-27" dirty="0">
                <a:latin typeface="Microsoft Sans Serif"/>
                <a:cs typeface="Microsoft Sans Serif"/>
              </a:rPr>
              <a:t>воздуха 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теплицах.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4999" y="5196671"/>
            <a:ext cx="5267013" cy="1133793"/>
          </a:xfrm>
          <a:prstGeom prst="rect">
            <a:avLst/>
          </a:prstGeom>
        </p:spPr>
        <p:txBody>
          <a:bodyPr vert="horz" wrap="square" lIns="0" tIns="53551" rIns="0" bIns="0" rtlCol="0">
            <a:spAutoFit/>
          </a:bodyPr>
          <a:lstStyle/>
          <a:p>
            <a:pPr marL="11516">
              <a:spcBef>
                <a:spcPts val="422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331"/>
              </a:spcBef>
            </a:pPr>
            <a:r>
              <a:rPr sz="907" spc="-23" dirty="0">
                <a:latin typeface="Microsoft Sans Serif"/>
                <a:cs typeface="Microsoft Sans Serif"/>
              </a:rPr>
              <a:t>Станция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14" dirty="0">
                <a:latin typeface="Microsoft Sans Serif"/>
                <a:cs typeface="Microsoft Sans Serif"/>
              </a:rPr>
              <a:t> Биогард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68" dirty="0">
                <a:latin typeface="Microsoft Sans Serif"/>
                <a:cs typeface="Microsoft Sans Serif"/>
              </a:rPr>
              <a:t>ВОС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318/7633.НП-40988.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7"/>
              </a:spcBef>
            </a:pPr>
            <a:r>
              <a:rPr sz="907" spc="-27" dirty="0">
                <a:latin typeface="Microsoft Sans Serif"/>
                <a:cs typeface="Microsoft Sans Serif"/>
              </a:rPr>
              <a:t>На </a:t>
            </a:r>
            <a:r>
              <a:rPr sz="907" spc="-14" dirty="0">
                <a:latin typeface="Microsoft Sans Serif"/>
                <a:cs typeface="Microsoft Sans Serif"/>
              </a:rPr>
              <a:t>стадии подготовки </a:t>
            </a:r>
            <a:r>
              <a:rPr sz="907" spc="-9" dirty="0">
                <a:latin typeface="Microsoft Sans Serif"/>
                <a:cs typeface="Microsoft Sans Serif"/>
              </a:rPr>
              <a:t>питьевой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14" dirty="0">
                <a:latin typeface="Microsoft Sans Serif"/>
                <a:cs typeface="Microsoft Sans Serif"/>
              </a:rPr>
              <a:t>производится </a:t>
            </a:r>
            <a:r>
              <a:rPr sz="907" spc="-9" dirty="0">
                <a:latin typeface="Microsoft Sans Serif"/>
                <a:cs typeface="Microsoft Sans Serif"/>
              </a:rPr>
              <a:t>окисление </a:t>
            </a:r>
            <a:r>
              <a:rPr sz="907" spc="-23" dirty="0">
                <a:latin typeface="Microsoft Sans Serif"/>
                <a:cs typeface="Microsoft Sans Serif"/>
              </a:rPr>
              <a:t>раствором </a:t>
            </a:r>
            <a:r>
              <a:rPr sz="907" spc="-14" dirty="0">
                <a:latin typeface="Microsoft Sans Serif"/>
                <a:cs typeface="Microsoft Sans Serif"/>
              </a:rPr>
              <a:t>гипохлорита натрия, </a:t>
            </a:r>
            <a:r>
              <a:rPr sz="907" spc="14" dirty="0">
                <a:latin typeface="Microsoft Sans Serif"/>
                <a:cs typeface="Microsoft Sans Serif"/>
              </a:rPr>
              <a:t>ос- </a:t>
            </a:r>
            <a:r>
              <a:rPr sz="907" spc="18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ветление, обезжелезивание. </a:t>
            </a:r>
            <a:r>
              <a:rPr sz="907" spc="-27" dirty="0">
                <a:latin typeface="Microsoft Sans Serif"/>
                <a:cs typeface="Microsoft Sans Serif"/>
              </a:rPr>
              <a:t>На </a:t>
            </a:r>
            <a:r>
              <a:rPr sz="907" spc="-14" dirty="0">
                <a:latin typeface="Microsoft Sans Serif"/>
                <a:cs typeface="Microsoft Sans Serif"/>
              </a:rPr>
              <a:t>стадии подготовки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3" dirty="0">
                <a:latin typeface="Microsoft Sans Serif"/>
                <a:cs typeface="Microsoft Sans Serif"/>
              </a:rPr>
              <a:t>для </a:t>
            </a:r>
            <a:r>
              <a:rPr sz="907" spc="-14" dirty="0">
                <a:latin typeface="Microsoft Sans Serif"/>
                <a:cs typeface="Microsoft Sans Serif"/>
              </a:rPr>
              <a:t>полива </a:t>
            </a:r>
            <a:r>
              <a:rPr sz="907" spc="-9" dirty="0">
                <a:latin typeface="Microsoft Sans Serif"/>
                <a:cs typeface="Microsoft Sans Serif"/>
              </a:rPr>
              <a:t>растений </a:t>
            </a:r>
            <a:r>
              <a:rPr sz="907" spc="-27" dirty="0">
                <a:latin typeface="Microsoft Sans Serif"/>
                <a:cs typeface="Microsoft Sans Serif"/>
              </a:rPr>
              <a:t>предусмотрена </a:t>
            </a:r>
            <a:r>
              <a:rPr sz="907" spc="5" dirty="0">
                <a:latin typeface="Microsoft Sans Serif"/>
                <a:cs typeface="Microsoft Sans Serif"/>
              </a:rPr>
              <a:t>кор- </a:t>
            </a:r>
            <a:r>
              <a:rPr sz="907" spc="9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ректировка </a:t>
            </a:r>
            <a:r>
              <a:rPr sz="907" spc="-18" dirty="0">
                <a:latin typeface="Microsoft Sans Serif"/>
                <a:cs typeface="Microsoft Sans Serif"/>
              </a:rPr>
              <a:t>рН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23" dirty="0">
                <a:latin typeface="Microsoft Sans Serif"/>
                <a:cs typeface="Microsoft Sans Serif"/>
              </a:rPr>
              <a:t>удаление </a:t>
            </a:r>
            <a:r>
              <a:rPr sz="907" spc="-18" dirty="0">
                <a:latin typeface="Microsoft Sans Serif"/>
                <a:cs typeface="Microsoft Sans Serif"/>
              </a:rPr>
              <a:t>остаточного </a:t>
            </a:r>
            <a:r>
              <a:rPr sz="907" spc="-23" dirty="0">
                <a:latin typeface="Microsoft Sans Serif"/>
                <a:cs typeface="Microsoft Sans Serif"/>
              </a:rPr>
              <a:t>хлора. </a:t>
            </a:r>
            <a:r>
              <a:rPr sz="907" spc="-27" dirty="0">
                <a:latin typeface="Microsoft Sans Serif"/>
                <a:cs typeface="Microsoft Sans Serif"/>
              </a:rPr>
              <a:t>На </a:t>
            </a:r>
            <a:r>
              <a:rPr sz="907" spc="-14" dirty="0">
                <a:latin typeface="Microsoft Sans Serif"/>
                <a:cs typeface="Microsoft Sans Serif"/>
              </a:rPr>
              <a:t>стадии подготовки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23" dirty="0">
                <a:latin typeface="Microsoft Sans Serif"/>
                <a:cs typeface="Microsoft Sans Serif"/>
              </a:rPr>
              <a:t>для туманообразования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предусмотено</a:t>
            </a:r>
            <a:r>
              <a:rPr sz="907" spc="-23" dirty="0">
                <a:latin typeface="Microsoft Sans Serif"/>
                <a:cs typeface="Microsoft Sans Serif"/>
              </a:rPr>
              <a:t> обратноосмотическое </a:t>
            </a:r>
            <a:r>
              <a:rPr sz="907" spc="-18" dirty="0">
                <a:latin typeface="Microsoft Sans Serif"/>
                <a:cs typeface="Microsoft Sans Serif"/>
              </a:rPr>
              <a:t>обессоливание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насосной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станцией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подается </a:t>
            </a:r>
            <a:r>
              <a:rPr sz="907" spc="-14" dirty="0">
                <a:latin typeface="Microsoft Sans Serif"/>
                <a:cs typeface="Microsoft Sans Serif"/>
              </a:rPr>
              <a:t>на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ультрафиоле- </a:t>
            </a:r>
            <a:r>
              <a:rPr sz="907" spc="-2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товое </a:t>
            </a:r>
            <a:r>
              <a:rPr sz="907" spc="-14" dirty="0">
                <a:latin typeface="Microsoft Sans Serif"/>
                <a:cs typeface="Microsoft Sans Serif"/>
              </a:rPr>
              <a:t>обеззараживание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далее,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потребителям.</a:t>
            </a:r>
            <a:endParaRPr sz="907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3772" y="1343731"/>
            <a:ext cx="5249739" cy="1855863"/>
            <a:chOff x="4186326" y="1481836"/>
            <a:chExt cx="5789295" cy="204660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9501" y="1485011"/>
              <a:ext cx="5782500" cy="20400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89501" y="1485011"/>
              <a:ext cx="5782945" cy="2040255"/>
            </a:xfrm>
            <a:custGeom>
              <a:avLst/>
              <a:gdLst/>
              <a:ahLst/>
              <a:cxnLst/>
              <a:rect l="l" t="t" r="r" b="b"/>
              <a:pathLst>
                <a:path w="5782945" h="2040254">
                  <a:moveTo>
                    <a:pt x="0" y="2040001"/>
                  </a:moveTo>
                  <a:lnTo>
                    <a:pt x="5782500" y="2040001"/>
                  </a:lnTo>
                  <a:lnTo>
                    <a:pt x="5782500" y="0"/>
                  </a:lnTo>
                  <a:lnTo>
                    <a:pt x="0" y="0"/>
                  </a:lnTo>
                  <a:lnTo>
                    <a:pt x="0" y="2040001"/>
                  </a:lnTo>
                  <a:close/>
                </a:path>
              </a:pathLst>
            </a:custGeom>
            <a:ln w="635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043772" y="3424842"/>
            <a:ext cx="2625157" cy="1624960"/>
            <a:chOff x="4186326" y="3776840"/>
            <a:chExt cx="2894965" cy="17919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9501" y="3780006"/>
              <a:ext cx="2888081" cy="17849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89501" y="3780015"/>
              <a:ext cx="2888615" cy="1785620"/>
            </a:xfrm>
            <a:custGeom>
              <a:avLst/>
              <a:gdLst/>
              <a:ahLst/>
              <a:cxnLst/>
              <a:rect l="l" t="t" r="r" b="b"/>
              <a:pathLst>
                <a:path w="2888615" h="1785620">
                  <a:moveTo>
                    <a:pt x="0" y="1784997"/>
                  </a:moveTo>
                  <a:lnTo>
                    <a:pt x="2888068" y="1784997"/>
                  </a:lnTo>
                  <a:lnTo>
                    <a:pt x="2888068" y="0"/>
                  </a:lnTo>
                  <a:lnTo>
                    <a:pt x="0" y="0"/>
                  </a:lnTo>
                  <a:lnTo>
                    <a:pt x="0" y="1784997"/>
                  </a:lnTo>
                  <a:close/>
                </a:path>
              </a:pathLst>
            </a:custGeom>
            <a:ln w="6350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74385" y="5233767"/>
            <a:ext cx="1197703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32" dirty="0">
                <a:latin typeface="Microsoft Sans Serif"/>
                <a:cs typeface="Microsoft Sans Serif"/>
              </a:rPr>
              <a:t>3</a:t>
            </a:r>
            <a:r>
              <a:rPr sz="907" spc="-91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850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9" dirty="0">
                <a:latin typeface="Microsoft Sans Serif"/>
                <a:cs typeface="Microsoft Sans Serif"/>
              </a:rPr>
              <a:t>м</a:t>
            </a:r>
            <a:r>
              <a:rPr sz="748" spc="-6" baseline="35353" dirty="0">
                <a:latin typeface="Microsoft Sans Serif"/>
                <a:cs typeface="Microsoft Sans Serif"/>
              </a:rPr>
              <a:t>3</a:t>
            </a:r>
            <a:r>
              <a:rPr sz="907" dirty="0">
                <a:latin typeface="Microsoft Sans Serif"/>
                <a:cs typeface="Microsoft Sans Serif"/>
              </a:rPr>
              <a:t>/с</a:t>
            </a:r>
            <a:r>
              <a:rPr sz="907" spc="14" dirty="0">
                <a:latin typeface="Microsoft Sans Serif"/>
                <a:cs typeface="Microsoft Sans Serif"/>
              </a:rPr>
              <a:t>у</a:t>
            </a:r>
            <a:r>
              <a:rPr sz="907" spc="-9" dirty="0">
                <a:latin typeface="Microsoft Sans Serif"/>
                <a:cs typeface="Microsoft Sans Serif"/>
              </a:rPr>
              <a:t>тки</a:t>
            </a:r>
            <a:endParaRPr sz="907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3229" y="3424831"/>
            <a:ext cx="2446999" cy="16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6107" y="1554806"/>
            <a:ext cx="2219205" cy="148517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Ка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л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ж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ая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б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ла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ть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4395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2021-2022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608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36" dirty="0">
                <a:solidFill>
                  <a:srgbClr val="176481"/>
                </a:solidFill>
                <a:latin typeface="Microsoft Sans Serif"/>
                <a:cs typeface="Microsoft Sans Serif"/>
              </a:rPr>
              <a:t>а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з</a:t>
            </a:r>
            <a:r>
              <a:rPr sz="907" spc="5" dirty="0">
                <a:solidFill>
                  <a:srgbClr val="176481"/>
                </a:solidFill>
                <a:latin typeface="Microsoft Sans Serif"/>
                <a:cs typeface="Microsoft Sans Serif"/>
              </a:rPr>
              <a:t>чик: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63" dirty="0">
                <a:latin typeface="Microsoft Sans Serif"/>
                <a:cs typeface="Microsoft Sans Serif"/>
              </a:rPr>
              <a:t>А</a:t>
            </a:r>
            <a:r>
              <a:rPr sz="907" spc="-118" dirty="0">
                <a:latin typeface="Microsoft Sans Serif"/>
                <a:cs typeface="Microsoft Sans Serif"/>
              </a:rPr>
              <a:t>О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«Ка</a:t>
            </a:r>
            <a:r>
              <a:rPr sz="907" spc="-36" dirty="0">
                <a:latin typeface="Microsoft Sans Serif"/>
                <a:cs typeface="Microsoft Sans Serif"/>
              </a:rPr>
              <a:t>л</a:t>
            </a:r>
            <a:r>
              <a:rPr sz="907" spc="-14" dirty="0">
                <a:latin typeface="Microsoft Sans Serif"/>
                <a:cs typeface="Microsoft Sans Serif"/>
              </a:rPr>
              <a:t>у</a:t>
            </a:r>
            <a:r>
              <a:rPr sz="907" spc="-18" dirty="0">
                <a:latin typeface="Microsoft Sans Serif"/>
                <a:cs typeface="Microsoft Sans Serif"/>
              </a:rPr>
              <a:t>г</a:t>
            </a:r>
            <a:r>
              <a:rPr sz="907" dirty="0">
                <a:latin typeface="Microsoft Sans Serif"/>
                <a:cs typeface="Microsoft Sans Serif"/>
              </a:rPr>
              <a:t>а</a:t>
            </a:r>
            <a:r>
              <a:rPr sz="907" spc="-9" dirty="0">
                <a:latin typeface="Microsoft Sans Serif"/>
                <a:cs typeface="Microsoft Sans Serif"/>
              </a:rPr>
              <a:t>г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5" dirty="0">
                <a:latin typeface="Microsoft Sans Serif"/>
                <a:cs typeface="Microsoft Sans Serif"/>
              </a:rPr>
              <a:t>с</a:t>
            </a:r>
            <a:r>
              <a:rPr sz="907" spc="-14" dirty="0">
                <a:latin typeface="Microsoft Sans Serif"/>
                <a:cs typeface="Microsoft Sans Serif"/>
              </a:rPr>
              <a:t>трой»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22457">
              <a:spcBef>
                <a:spcPts val="1120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</a:t>
            </a:r>
            <a:endParaRPr sz="907">
              <a:latin typeface="Microsoft Sans Serif"/>
              <a:cs typeface="Microsoft Sans Serif"/>
            </a:endParaRPr>
          </a:p>
          <a:p>
            <a:pPr marL="22457">
              <a:spcBef>
                <a:spcPts val="181"/>
              </a:spcBef>
            </a:pPr>
            <a:r>
              <a:rPr sz="907" spc="-14" dirty="0">
                <a:latin typeface="Microsoft Sans Serif"/>
                <a:cs typeface="Microsoft Sans Serif"/>
              </a:rPr>
              <a:t>Проектирование, </a:t>
            </a:r>
            <a:r>
              <a:rPr sz="907" spc="-18" dirty="0">
                <a:latin typeface="Microsoft Sans Serif"/>
                <a:cs typeface="Microsoft Sans Serif"/>
              </a:rPr>
              <a:t>производство,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6108" y="623766"/>
            <a:ext cx="5386783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 marR="4607">
              <a:lnSpc>
                <a:spcPct val="100000"/>
              </a:lnSpc>
              <a:spcBef>
                <a:spcPts val="91"/>
              </a:spcBef>
            </a:pPr>
            <a:r>
              <a:rPr sz="2000" spc="150" dirty="0"/>
              <a:t>Соо</a:t>
            </a:r>
            <a:r>
              <a:rPr sz="2000" spc="127" dirty="0"/>
              <a:t>р</a:t>
            </a:r>
            <a:r>
              <a:rPr sz="2000" spc="14" dirty="0"/>
              <a:t>ужени</a:t>
            </a:r>
            <a:r>
              <a:rPr sz="2000" spc="68" dirty="0"/>
              <a:t>я</a:t>
            </a:r>
            <a:r>
              <a:rPr sz="2000" spc="-331" dirty="0"/>
              <a:t> </a:t>
            </a:r>
            <a:r>
              <a:rPr sz="2000" spc="168" dirty="0"/>
              <a:t>в</a:t>
            </a:r>
            <a:r>
              <a:rPr sz="2000" spc="141" dirty="0"/>
              <a:t>о</a:t>
            </a:r>
            <a:r>
              <a:rPr sz="2000" spc="86" dirty="0"/>
              <a:t>д</a:t>
            </a:r>
            <a:r>
              <a:rPr sz="2000" spc="163" dirty="0"/>
              <a:t>осна</a:t>
            </a:r>
            <a:r>
              <a:rPr sz="2000" spc="150" dirty="0"/>
              <a:t>б</a:t>
            </a:r>
            <a:r>
              <a:rPr sz="2000" spc="32" dirty="0"/>
              <a:t>жени</a:t>
            </a:r>
            <a:r>
              <a:rPr sz="2000" spc="82" dirty="0"/>
              <a:t>я</a:t>
            </a:r>
            <a:r>
              <a:rPr sz="2000" spc="-331" dirty="0"/>
              <a:t> </a:t>
            </a:r>
            <a:r>
              <a:rPr sz="2000" spc="-118" dirty="0"/>
              <a:t>«Калу</a:t>
            </a:r>
            <a:r>
              <a:rPr sz="2000" spc="-208" dirty="0"/>
              <a:t>г</a:t>
            </a:r>
            <a:r>
              <a:rPr sz="2000" spc="103" dirty="0"/>
              <a:t>а</a:t>
            </a:r>
            <a:r>
              <a:rPr sz="2000" spc="-286" dirty="0"/>
              <a:t>»  </a:t>
            </a:r>
            <a:r>
              <a:rPr sz="2000" spc="118" dirty="0"/>
              <a:t>Боровска</a:t>
            </a:r>
            <a:r>
              <a:rPr sz="2000" spc="177" dirty="0"/>
              <a:t>я</a:t>
            </a:r>
            <a:r>
              <a:rPr sz="2000" spc="-331" dirty="0"/>
              <a:t> </a:t>
            </a:r>
            <a:r>
              <a:rPr sz="2000" spc="118" dirty="0"/>
              <a:t>площадка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5694" y="3324432"/>
            <a:ext cx="3570651" cy="1421543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82918"/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82918">
              <a:spcBef>
                <a:spcPts val="181"/>
              </a:spcBef>
            </a:pPr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210-5000.НМ-25305: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6" dirty="0">
                <a:latin typeface="Microsoft Sans Serif"/>
                <a:cs typeface="Microsoft Sans Serif"/>
              </a:rPr>
              <a:t>а</a:t>
            </a:r>
            <a:r>
              <a:rPr sz="907" dirty="0">
                <a:latin typeface="Microsoft Sans Serif"/>
                <a:cs typeface="Microsoft Sans Serif"/>
              </a:rPr>
              <a:t>эрации;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гипохлорита натрия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исходную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воду;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фильтров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обезжелезивания/осветления;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дозирования гипохлорита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натрия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очищенную </a:t>
            </a:r>
            <a:r>
              <a:rPr sz="907" spc="-32" dirty="0">
                <a:latin typeface="Microsoft Sans Serif"/>
                <a:cs typeface="Microsoft Sans Serif"/>
              </a:rPr>
              <a:t>воду;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18" dirty="0">
                <a:latin typeface="Microsoft Sans Serif"/>
                <a:cs typeface="Microsoft Sans Serif"/>
              </a:rPr>
              <a:t>ч</a:t>
            </a:r>
            <a:r>
              <a:rPr sz="907" spc="-23" dirty="0">
                <a:latin typeface="Microsoft Sans Serif"/>
                <a:cs typeface="Microsoft Sans Serif"/>
              </a:rPr>
              <a:t>е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32" dirty="0">
                <a:latin typeface="Microsoft Sans Serif"/>
                <a:cs typeface="Microsoft Sans Serif"/>
              </a:rPr>
              <a:t>а</a:t>
            </a:r>
            <a:r>
              <a:rPr sz="907" spc="-18" dirty="0">
                <a:latin typeface="Microsoft Sans Serif"/>
                <a:cs typeface="Microsoft Sans Serif"/>
              </a:rPr>
              <a:t> ра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41" dirty="0">
                <a:latin typeface="Microsoft Sans Serif"/>
                <a:cs typeface="Microsoft Sans Serif"/>
              </a:rPr>
              <a:t>х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27" dirty="0">
                <a:latin typeface="Microsoft Sans Serif"/>
                <a:cs typeface="Microsoft Sans Serif"/>
              </a:rPr>
              <a:t>да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в</a:t>
            </a:r>
            <a:r>
              <a:rPr sz="907" spc="-45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ды;</a:t>
            </a:r>
            <a:endParaRPr sz="907">
              <a:latin typeface="Microsoft Sans Serif"/>
              <a:cs typeface="Microsoft Sans Serif"/>
            </a:endParaRPr>
          </a:p>
          <a:p>
            <a:pPr marL="245874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23" dirty="0">
                <a:latin typeface="Microsoft Sans Serif"/>
                <a:cs typeface="Microsoft Sans Serif"/>
              </a:rPr>
              <a:t>блочно-модульное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здание</a:t>
            </a:r>
            <a:r>
              <a:rPr sz="907" spc="-27" dirty="0">
                <a:latin typeface="Microsoft Sans Serif"/>
                <a:cs typeface="Microsoft Sans Serif"/>
              </a:rPr>
              <a:t> 36000х9000х5900;</a:t>
            </a:r>
            <a:endParaRPr sz="907">
              <a:latin typeface="Microsoft Sans Serif"/>
              <a:cs typeface="Microsoft Sans Serif"/>
            </a:endParaRPr>
          </a:p>
          <a:p>
            <a:pPr marL="245874" marR="282151" indent="-163532">
              <a:buFont typeface="Trebuchet MS"/>
              <a:buChar char="∙"/>
              <a:tabLst>
                <a:tab pos="245874" algn="l"/>
                <a:tab pos="246450" algn="l"/>
              </a:tabLst>
            </a:pPr>
            <a:r>
              <a:rPr sz="907" spc="-36" dirty="0">
                <a:latin typeface="Microsoft Sans Serif"/>
                <a:cs typeface="Microsoft Sans Serif"/>
              </a:rPr>
              <a:t>узел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14" dirty="0">
                <a:latin typeface="Microsoft Sans Serif"/>
                <a:cs typeface="Microsoft Sans Serif"/>
              </a:rPr>
              <a:t>промывных </a:t>
            </a:r>
            <a:r>
              <a:rPr sz="907" spc="-23" dirty="0">
                <a:latin typeface="Microsoft Sans Serif"/>
                <a:cs typeface="Microsoft Sans Serif"/>
              </a:rPr>
              <a:t>вод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3" dirty="0">
                <a:latin typeface="Microsoft Sans Serif"/>
                <a:cs typeface="Microsoft Sans Serif"/>
              </a:rPr>
              <a:t>блочно-модульном </a:t>
            </a:r>
            <a:r>
              <a:rPr sz="907" spc="-9" dirty="0">
                <a:latin typeface="Microsoft Sans Serif"/>
                <a:cs typeface="Microsoft Sans Serif"/>
              </a:rPr>
              <a:t>здании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10000х6400х3600.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131" y="5231755"/>
            <a:ext cx="3643779" cy="339132"/>
          </a:xfrm>
          <a:prstGeom prst="rect">
            <a:avLst/>
          </a:prstGeom>
        </p:spPr>
        <p:txBody>
          <a:bodyPr vert="horz" wrap="square" lIns="0" tIns="33973" rIns="0" bIns="0" rtlCol="0">
            <a:spAutoFit/>
          </a:bodyPr>
          <a:lstStyle/>
          <a:p>
            <a:pPr marL="34549">
              <a:spcBef>
                <a:spcPts val="268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ть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59" dirty="0">
                <a:solidFill>
                  <a:srgbClr val="176481"/>
                </a:solidFill>
                <a:latin typeface="Microsoft Sans Serif"/>
                <a:cs typeface="Microsoft Sans Serif"/>
              </a:rPr>
              <a:t>ОС: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209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9" dirty="0">
                <a:latin typeface="Microsoft Sans Serif"/>
                <a:cs typeface="Microsoft Sans Serif"/>
              </a:rPr>
              <a:t>м</a:t>
            </a:r>
            <a:r>
              <a:rPr sz="748" spc="-6" baseline="35353" dirty="0">
                <a:latin typeface="Microsoft Sans Serif"/>
                <a:cs typeface="Microsoft Sans Serif"/>
              </a:rPr>
              <a:t>3</a:t>
            </a:r>
            <a:r>
              <a:rPr sz="907" spc="27" dirty="0">
                <a:latin typeface="Microsoft Sans Serif"/>
                <a:cs typeface="Microsoft Sans Serif"/>
              </a:rPr>
              <a:t>/ч</a:t>
            </a:r>
            <a:endParaRPr sz="907">
              <a:latin typeface="Microsoft Sans Serif"/>
              <a:cs typeface="Microsoft Sans Serif"/>
            </a:endParaRPr>
          </a:p>
          <a:p>
            <a:pPr marL="34549">
              <a:spcBef>
                <a:spcPts val="181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Производительность 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станции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по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обработке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промывных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вод: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10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м</a:t>
            </a:r>
            <a:r>
              <a:rPr sz="748" spc="-6" baseline="35353" dirty="0">
                <a:latin typeface="Microsoft Sans Serif"/>
                <a:cs typeface="Microsoft Sans Serif"/>
              </a:rPr>
              <a:t>3</a:t>
            </a:r>
            <a:r>
              <a:rPr sz="907" spc="-5" dirty="0">
                <a:latin typeface="Microsoft Sans Serif"/>
                <a:cs typeface="Microsoft Sans Serif"/>
              </a:rPr>
              <a:t>/ч.</a:t>
            </a:r>
            <a:endParaRPr sz="907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5798" y="5046360"/>
            <a:ext cx="2097431" cy="1160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5798" y="1577846"/>
            <a:ext cx="4544428" cy="13874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5798" y="3084948"/>
            <a:ext cx="4544429" cy="18498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52854" y="5046348"/>
            <a:ext cx="2337372" cy="11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8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5995" y="1539142"/>
            <a:ext cx="2449532" cy="150697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7850">
              <a:spcBef>
                <a:spcPts val="91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Ирк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у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тс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к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ая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41" dirty="0">
                <a:solidFill>
                  <a:srgbClr val="176481"/>
                </a:solidFill>
                <a:latin typeface="Microsoft Sans Serif"/>
                <a:cs typeface="Microsoft Sans Serif"/>
              </a:rPr>
              <a:t>б</a:t>
            </a:r>
            <a:r>
              <a:rPr sz="907" spc="-23" dirty="0">
                <a:solidFill>
                  <a:srgbClr val="176481"/>
                </a:solidFill>
                <a:latin typeface="Microsoft Sans Serif"/>
                <a:cs typeface="Microsoft Sans Serif"/>
              </a:rPr>
              <a:t>ла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с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ть</a:t>
            </a:r>
            <a:endParaRPr sz="907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70">
              <a:latin typeface="Microsoft Sans Serif"/>
              <a:cs typeface="Microsoft Sans Serif"/>
            </a:endParaRPr>
          </a:p>
          <a:p>
            <a:pPr marL="17850">
              <a:spcBef>
                <a:spcPts val="1115"/>
              </a:spcBef>
            </a:pPr>
            <a:r>
              <a:rPr sz="907" spc="-82" dirty="0">
                <a:solidFill>
                  <a:srgbClr val="176481"/>
                </a:solidFill>
                <a:latin typeface="Microsoft Sans Serif"/>
                <a:cs typeface="Microsoft Sans Serif"/>
              </a:rPr>
              <a:t>Г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д:</a:t>
            </a: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2021</a:t>
            </a:r>
            <a:endParaRPr sz="907">
              <a:latin typeface="Microsoft Sans Serif"/>
              <a:cs typeface="Microsoft Sans Serif"/>
            </a:endParaRPr>
          </a:p>
          <a:p>
            <a:pPr marL="14395">
              <a:spcBef>
                <a:spcPts val="735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Заказчик:</a:t>
            </a:r>
            <a:endParaRPr sz="907">
              <a:latin typeface="Microsoft Sans Serif"/>
              <a:cs typeface="Microsoft Sans Serif"/>
            </a:endParaRPr>
          </a:p>
          <a:p>
            <a:pPr marL="14395">
              <a:spcBef>
                <a:spcPts val="181"/>
              </a:spcBef>
            </a:pPr>
            <a:r>
              <a:rPr sz="907" spc="-23" dirty="0">
                <a:latin typeface="Microsoft Sans Serif"/>
                <a:cs typeface="Microsoft Sans Serif"/>
              </a:rPr>
              <a:t>База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единого</a:t>
            </a:r>
            <a:r>
              <a:rPr sz="907" spc="-18" dirty="0">
                <a:latin typeface="Microsoft Sans Serif"/>
                <a:cs typeface="Microsoft Sans Serif"/>
              </a:rPr>
              <a:t> заказчика </a:t>
            </a:r>
            <a:r>
              <a:rPr sz="907" spc="-14" dirty="0">
                <a:latin typeface="Microsoft Sans Serif"/>
                <a:cs typeface="Microsoft Sans Serif"/>
              </a:rPr>
              <a:t>Ковыктинского </a:t>
            </a:r>
            <a:r>
              <a:rPr sz="907" spc="-23" dirty="0">
                <a:latin typeface="Microsoft Sans Serif"/>
                <a:cs typeface="Microsoft Sans Serif"/>
              </a:rPr>
              <a:t>НГКМ</a:t>
            </a:r>
            <a:endParaRPr sz="907">
              <a:latin typeface="Microsoft Sans Serif"/>
              <a:cs typeface="Microsoft Sans Serif"/>
            </a:endParaRPr>
          </a:p>
          <a:p>
            <a:pPr>
              <a:spcBef>
                <a:spcPts val="50"/>
              </a:spcBef>
            </a:pPr>
            <a:endParaRPr sz="1088">
              <a:latin typeface="Microsoft Sans Serif"/>
              <a:cs typeface="Microsoft Sans Serif"/>
            </a:endParaRPr>
          </a:p>
          <a:p>
            <a:pPr marL="11516"/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Услуги: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181"/>
              </a:spcBef>
            </a:pPr>
            <a:r>
              <a:rPr sz="907" spc="-18" dirty="0">
                <a:latin typeface="Microsoft Sans Serif"/>
                <a:cs typeface="Microsoft Sans Serif"/>
              </a:rPr>
              <a:t>Производство,</a:t>
            </a:r>
            <a:r>
              <a:rPr sz="907" spc="-36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поставка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8987" y="623765"/>
            <a:ext cx="4882942" cy="627182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 marR="4607">
              <a:lnSpc>
                <a:spcPct val="100000"/>
              </a:lnSpc>
              <a:spcBef>
                <a:spcPts val="91"/>
              </a:spcBef>
            </a:pPr>
            <a:r>
              <a:rPr sz="2000" spc="-68" dirty="0"/>
              <a:t>О</a:t>
            </a:r>
            <a:r>
              <a:rPr sz="2000" spc="-86" dirty="0"/>
              <a:t>б</a:t>
            </a:r>
            <a:r>
              <a:rPr sz="2000" spc="-109" dirty="0"/>
              <a:t>у</a:t>
            </a:r>
            <a:r>
              <a:rPr sz="2000" spc="367" dirty="0"/>
              <a:t>с</a:t>
            </a:r>
            <a:r>
              <a:rPr sz="2000" spc="136" dirty="0"/>
              <a:t>трой</a:t>
            </a:r>
            <a:r>
              <a:rPr sz="2000" spc="95" dirty="0"/>
              <a:t>с</a:t>
            </a:r>
            <a:r>
              <a:rPr sz="2000" spc="86" dirty="0"/>
              <a:t>тв</a:t>
            </a:r>
            <a:r>
              <a:rPr sz="2000" spc="159" dirty="0"/>
              <a:t>о</a:t>
            </a:r>
            <a:r>
              <a:rPr sz="2000" spc="-331" dirty="0"/>
              <a:t> </a:t>
            </a:r>
            <a:r>
              <a:rPr sz="2000" spc="-254" dirty="0"/>
              <a:t>К</a:t>
            </a:r>
            <a:r>
              <a:rPr sz="2000" spc="113" dirty="0"/>
              <a:t>овыктинс</a:t>
            </a:r>
            <a:r>
              <a:rPr sz="2000" spc="27" dirty="0"/>
              <a:t>к</a:t>
            </a:r>
            <a:r>
              <a:rPr sz="2000" spc="168" dirty="0"/>
              <a:t>о</a:t>
            </a:r>
            <a:r>
              <a:rPr sz="2000" spc="32" dirty="0"/>
              <a:t>г</a:t>
            </a:r>
            <a:r>
              <a:rPr sz="2000" spc="358" dirty="0"/>
              <a:t>о</a:t>
            </a:r>
            <a:r>
              <a:rPr sz="2000" spc="-331" dirty="0"/>
              <a:t> </a:t>
            </a:r>
            <a:r>
              <a:rPr sz="2000" spc="-181" dirty="0"/>
              <a:t>ГКМ  </a:t>
            </a:r>
            <a:r>
              <a:rPr sz="2000" spc="-109" dirty="0"/>
              <a:t>р</a:t>
            </a:r>
            <a:r>
              <a:rPr sz="2000" spc="-122" dirty="0"/>
              <a:t>е</a:t>
            </a:r>
            <a:r>
              <a:rPr sz="2000" spc="363" dirty="0"/>
              <a:t>с</a:t>
            </a:r>
            <a:r>
              <a:rPr sz="2000" spc="82" dirty="0"/>
              <a:t>урсна</a:t>
            </a:r>
            <a:r>
              <a:rPr sz="2000" spc="141" dirty="0"/>
              <a:t>я</a:t>
            </a:r>
            <a:r>
              <a:rPr sz="2000" spc="-331" dirty="0"/>
              <a:t> </a:t>
            </a:r>
            <a:r>
              <a:rPr sz="2000" spc="-82" dirty="0"/>
              <a:t>б</a:t>
            </a:r>
            <a:r>
              <a:rPr sz="2000" spc="113" dirty="0"/>
              <a:t>а</a:t>
            </a:r>
            <a:r>
              <a:rPr sz="2000" spc="9" dirty="0"/>
              <a:t>з</a:t>
            </a:r>
            <a:r>
              <a:rPr sz="2000" spc="199" dirty="0"/>
              <a:t>а</a:t>
            </a:r>
            <a:r>
              <a:rPr sz="2000" spc="-331" dirty="0"/>
              <a:t> </a:t>
            </a:r>
            <a:r>
              <a:rPr sz="2000" spc="-263" dirty="0"/>
              <a:t>М</a:t>
            </a:r>
            <a:r>
              <a:rPr sz="2000" spc="-136" dirty="0"/>
              <a:t>Г</a:t>
            </a:r>
            <a:r>
              <a:rPr sz="2000" spc="-331" dirty="0"/>
              <a:t> </a:t>
            </a:r>
            <a:r>
              <a:rPr sz="2000" spc="77" dirty="0"/>
              <a:t>Сил</a:t>
            </a:r>
            <a:r>
              <a:rPr sz="2000" spc="122" dirty="0"/>
              <a:t>а</a:t>
            </a:r>
            <a:r>
              <a:rPr sz="2000" spc="-331" dirty="0"/>
              <a:t> </a:t>
            </a:r>
            <a:r>
              <a:rPr sz="2000" spc="41" dirty="0"/>
              <a:t>Сибири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8642" y="3138418"/>
            <a:ext cx="2865274" cy="1079622"/>
          </a:xfrm>
          <a:prstGeom prst="rect">
            <a:avLst/>
          </a:prstGeom>
          <a:solidFill>
            <a:srgbClr val="7DAFCA">
              <a:alpha val="19999"/>
            </a:srgbClr>
          </a:solidFill>
        </p:spPr>
        <p:txBody>
          <a:bodyPr vert="horz" wrap="square" lIns="0" tIns="38004" rIns="0" bIns="0" rtlCol="0">
            <a:spAutoFit/>
          </a:bodyPr>
          <a:lstStyle/>
          <a:p>
            <a:pPr marL="68522">
              <a:spcBef>
                <a:spcPts val="299"/>
              </a:spcBef>
            </a:pP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Оборудование:</a:t>
            </a:r>
            <a:endParaRPr sz="907">
              <a:latin typeface="Microsoft Sans Serif"/>
              <a:cs typeface="Microsoft Sans Serif"/>
            </a:endParaRPr>
          </a:p>
          <a:p>
            <a:pPr marL="68522">
              <a:spcBef>
                <a:spcPts val="512"/>
              </a:spcBef>
            </a:pPr>
            <a:r>
              <a:rPr sz="907" spc="-32" dirty="0">
                <a:latin typeface="Microsoft Sans Serif"/>
                <a:cs typeface="Microsoft Sans Serif"/>
              </a:rPr>
              <a:t>БИО</a:t>
            </a:r>
            <a:r>
              <a:rPr sz="907" spc="-100" dirty="0">
                <a:latin typeface="Microsoft Sans Serif"/>
                <a:cs typeface="Microsoft Sans Serif"/>
              </a:rPr>
              <a:t>Г</a:t>
            </a:r>
            <a:r>
              <a:rPr sz="907" spc="-45" dirty="0">
                <a:latin typeface="Microsoft Sans Serif"/>
                <a:cs typeface="Microsoft Sans Serif"/>
              </a:rPr>
              <a:t>А</a:t>
            </a:r>
            <a:r>
              <a:rPr sz="907" spc="-100" dirty="0">
                <a:latin typeface="Microsoft Sans Serif"/>
                <a:cs typeface="Microsoft Sans Serif"/>
              </a:rPr>
              <a:t>Р</a:t>
            </a:r>
            <a:r>
              <a:rPr sz="907" spc="-77" dirty="0">
                <a:latin typeface="Microsoft Sans Serif"/>
                <a:cs typeface="Microsoft Sans Serif"/>
              </a:rPr>
              <a:t>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В</a:t>
            </a:r>
            <a:r>
              <a:rPr sz="907" spc="-100" dirty="0">
                <a:latin typeface="Microsoft Sans Serif"/>
                <a:cs typeface="Microsoft Sans Serif"/>
              </a:rPr>
              <a:t>ОС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03,3-79.НМ-8609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с</a:t>
            </a:r>
            <a:r>
              <a:rPr sz="907" spc="-18" dirty="0">
                <a:latin typeface="Microsoft Sans Serif"/>
                <a:cs typeface="Microsoft Sans Serif"/>
              </a:rPr>
              <a:t>ос</a:t>
            </a:r>
            <a:r>
              <a:rPr sz="907" spc="-36" dirty="0">
                <a:latin typeface="Microsoft Sans Serif"/>
                <a:cs typeface="Microsoft Sans Serif"/>
              </a:rPr>
              <a:t>т</a:t>
            </a:r>
            <a:r>
              <a:rPr sz="907" spc="-5" dirty="0">
                <a:latin typeface="Microsoft Sans Serif"/>
                <a:cs typeface="Microsoft Sans Serif"/>
              </a:rPr>
              <a:t>ав: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г</a:t>
            </a:r>
            <a:r>
              <a:rPr sz="907" dirty="0">
                <a:latin typeface="Microsoft Sans Serif"/>
                <a:cs typeface="Microsoft Sans Serif"/>
              </a:rPr>
              <a:t>р</a:t>
            </a:r>
            <a:r>
              <a:rPr sz="907" spc="-27" dirty="0">
                <a:latin typeface="Microsoft Sans Serif"/>
                <a:cs typeface="Microsoft Sans Serif"/>
              </a:rPr>
              <a:t>убой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чис</a:t>
            </a:r>
            <a:r>
              <a:rPr sz="907" dirty="0">
                <a:latin typeface="Microsoft Sans Serif"/>
                <a:cs typeface="Microsoft Sans Serif"/>
              </a:rPr>
              <a:t>тки;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умягчения;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тон</a:t>
            </a:r>
            <a:r>
              <a:rPr sz="907" spc="-32" dirty="0">
                <a:latin typeface="Microsoft Sans Serif"/>
                <a:cs typeface="Microsoft Sans Serif"/>
              </a:rPr>
              <a:t>к</a:t>
            </a:r>
            <a:r>
              <a:rPr sz="907" spc="-5" dirty="0">
                <a:latin typeface="Microsoft Sans Serif"/>
                <a:cs typeface="Microsoft Sans Serif"/>
              </a:rPr>
              <a:t>ой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</a:t>
            </a:r>
            <a:r>
              <a:rPr sz="907" spc="-5" dirty="0">
                <a:latin typeface="Microsoft Sans Serif"/>
                <a:cs typeface="Microsoft Sans Serif"/>
              </a:rPr>
              <a:t>чи</a:t>
            </a:r>
            <a:r>
              <a:rPr sz="907" dirty="0">
                <a:latin typeface="Microsoft Sans Serif"/>
                <a:cs typeface="Microsoft Sans Serif"/>
              </a:rPr>
              <a:t>стки;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54" dirty="0">
                <a:latin typeface="Microsoft Sans Serif"/>
                <a:cs typeface="Microsoft Sans Serif"/>
              </a:rPr>
              <a:t>у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45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л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об</a:t>
            </a:r>
            <a:r>
              <a:rPr sz="907" spc="-41" dirty="0">
                <a:latin typeface="Microsoft Sans Serif"/>
                <a:cs typeface="Microsoft Sans Serif"/>
              </a:rPr>
              <a:t>е</a:t>
            </a:r>
            <a:r>
              <a:rPr sz="907" spc="-23" dirty="0">
                <a:latin typeface="Microsoft Sans Serif"/>
                <a:cs typeface="Microsoft Sans Serif"/>
              </a:rPr>
              <a:t>з</a:t>
            </a:r>
            <a:r>
              <a:rPr sz="907" spc="-5" dirty="0">
                <a:latin typeface="Microsoft Sans Serif"/>
                <a:cs typeface="Microsoft Sans Serif"/>
              </a:rPr>
              <a:t>зараживания;</a:t>
            </a:r>
            <a:endParaRPr sz="907">
              <a:latin typeface="Microsoft Sans Serif"/>
              <a:cs typeface="Microsoft Sans Serif"/>
            </a:endParaRPr>
          </a:p>
          <a:p>
            <a:pPr marL="231479" indent="-163532">
              <a:buFont typeface="Trebuchet MS"/>
              <a:buChar char="∙"/>
              <a:tabLst>
                <a:tab pos="231479" algn="l"/>
                <a:tab pos="232054" algn="l"/>
              </a:tabLst>
            </a:pPr>
            <a:r>
              <a:rPr sz="907" spc="-18" dirty="0">
                <a:latin typeface="Microsoft Sans Serif"/>
                <a:cs typeface="Microsoft Sans Serif"/>
              </a:rPr>
              <a:t>насосная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группа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промывки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фильтров.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89104" y="4942317"/>
            <a:ext cx="2819208" cy="978989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907" spc="-18" dirty="0">
                <a:solidFill>
                  <a:srgbClr val="176481"/>
                </a:solidFill>
                <a:latin typeface="Microsoft Sans Serif"/>
                <a:cs typeface="Microsoft Sans Serif"/>
              </a:rPr>
              <a:t>Задача: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2"/>
              </a:spcBef>
            </a:pPr>
            <a:r>
              <a:rPr sz="907" spc="-23" dirty="0">
                <a:latin typeface="Microsoft Sans Serif"/>
                <a:cs typeface="Microsoft Sans Serif"/>
              </a:rPr>
              <a:t>Доочистка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dirty="0">
                <a:latin typeface="Microsoft Sans Serif"/>
                <a:cs typeface="Microsoft Sans Serif"/>
              </a:rPr>
              <a:t>из </a:t>
            </a:r>
            <a:r>
              <a:rPr sz="907" spc="-27" dirty="0">
                <a:latin typeface="Microsoft Sans Serif"/>
                <a:cs typeface="Microsoft Sans Serif"/>
              </a:rPr>
              <a:t>трубопровода, </a:t>
            </a:r>
            <a:r>
              <a:rPr sz="907" spc="-9" dirty="0">
                <a:latin typeface="Microsoft Sans Serif"/>
                <a:cs typeface="Microsoft Sans Serif"/>
              </a:rPr>
              <a:t>с </a:t>
            </a:r>
            <a:r>
              <a:rPr sz="907" spc="-23" dirty="0">
                <a:latin typeface="Microsoft Sans Serif"/>
                <a:cs typeface="Microsoft Sans Serif"/>
              </a:rPr>
              <a:t>качеством </a:t>
            </a:r>
            <a:r>
              <a:rPr sz="907" spc="-18" dirty="0">
                <a:latin typeface="Microsoft Sans Serif"/>
                <a:cs typeface="Microsoft Sans Serif"/>
              </a:rPr>
              <a:t>воды 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соответствующим</a:t>
            </a:r>
            <a:r>
              <a:rPr sz="907" spc="-18" dirty="0">
                <a:latin typeface="Microsoft Sans Serif"/>
                <a:cs typeface="Microsoft Sans Serif"/>
              </a:rPr>
              <a:t> СанПин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1.2.3685-21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dirty="0">
                <a:latin typeface="Microsoft Sans Serif"/>
                <a:cs typeface="Microsoft Sans Serif"/>
              </a:rPr>
              <a:t>«Гигиениче- </a:t>
            </a:r>
            <a:r>
              <a:rPr sz="907" spc="5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ские </a:t>
            </a:r>
            <a:r>
              <a:rPr sz="907" spc="-14" dirty="0">
                <a:latin typeface="Microsoft Sans Serif"/>
                <a:cs typeface="Microsoft Sans Serif"/>
              </a:rPr>
              <a:t>нормативы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8" dirty="0">
                <a:latin typeface="Microsoft Sans Serif"/>
                <a:cs typeface="Microsoft Sans Serif"/>
              </a:rPr>
              <a:t>требования </a:t>
            </a:r>
            <a:r>
              <a:rPr sz="907" spc="-5" dirty="0">
                <a:latin typeface="Microsoft Sans Serif"/>
                <a:cs typeface="Microsoft Sans Serif"/>
              </a:rPr>
              <a:t>к </a:t>
            </a:r>
            <a:r>
              <a:rPr sz="907" spc="-14" dirty="0">
                <a:latin typeface="Microsoft Sans Serif"/>
                <a:cs typeface="Microsoft Sans Serif"/>
              </a:rPr>
              <a:t>обеспечению </a:t>
            </a:r>
            <a:r>
              <a:rPr sz="907" spc="-9" dirty="0">
                <a:latin typeface="Microsoft Sans Serif"/>
                <a:cs typeface="Microsoft Sans Serif"/>
              </a:rPr>
              <a:t>безо- </a:t>
            </a:r>
            <a:r>
              <a:rPr sz="907" spc="-5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пасности </a:t>
            </a:r>
            <a:r>
              <a:rPr sz="907" spc="14" dirty="0">
                <a:latin typeface="Microsoft Sans Serif"/>
                <a:cs typeface="Microsoft Sans Serif"/>
              </a:rPr>
              <a:t>и </a:t>
            </a:r>
            <a:r>
              <a:rPr sz="907" spc="-14" dirty="0">
                <a:latin typeface="Microsoft Sans Serif"/>
                <a:cs typeface="Microsoft Sans Serif"/>
              </a:rPr>
              <a:t>(или) </a:t>
            </a:r>
            <a:r>
              <a:rPr sz="907" spc="-18" dirty="0">
                <a:latin typeface="Microsoft Sans Serif"/>
                <a:cs typeface="Microsoft Sans Serif"/>
              </a:rPr>
              <a:t>безвредности </a:t>
            </a:r>
            <a:r>
              <a:rPr sz="907" spc="-23" dirty="0">
                <a:latin typeface="Microsoft Sans Serif"/>
                <a:cs typeface="Microsoft Sans Serif"/>
              </a:rPr>
              <a:t>для человека факто- 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ров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среды </a:t>
            </a:r>
            <a:r>
              <a:rPr sz="907" spc="-14" dirty="0">
                <a:latin typeface="Microsoft Sans Serif"/>
                <a:cs typeface="Microsoft Sans Serif"/>
              </a:rPr>
              <a:t>обитания»</a:t>
            </a:r>
            <a:endParaRPr sz="907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7911" y="4942317"/>
            <a:ext cx="5267589" cy="1043109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Решение:</a:t>
            </a:r>
            <a:endParaRPr sz="907">
              <a:latin typeface="Microsoft Sans Serif"/>
              <a:cs typeface="Microsoft Sans Serif"/>
            </a:endParaRPr>
          </a:p>
          <a:p>
            <a:pPr marL="11516">
              <a:spcBef>
                <a:spcPts val="512"/>
              </a:spcBef>
            </a:pPr>
            <a:r>
              <a:rPr sz="907" spc="-27" dirty="0">
                <a:latin typeface="Microsoft Sans Serif"/>
                <a:cs typeface="Microsoft Sans Serif"/>
              </a:rPr>
              <a:t>Комплекс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очистных</a:t>
            </a:r>
            <a:r>
              <a:rPr sz="907" spc="-18" dirty="0">
                <a:latin typeface="Microsoft Sans Serif"/>
                <a:cs typeface="Microsoft Sans Serif"/>
              </a:rPr>
              <a:t> сооружений </a:t>
            </a:r>
            <a:r>
              <a:rPr sz="907" spc="-14" dirty="0">
                <a:latin typeface="Microsoft Sans Serif"/>
                <a:cs typeface="Microsoft Sans Serif"/>
              </a:rPr>
              <a:t>Биогард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5" dirty="0">
                <a:latin typeface="Microsoft Sans Serif"/>
                <a:cs typeface="Microsoft Sans Serif"/>
              </a:rPr>
              <a:t>в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блочно-модульном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контейнере.</a:t>
            </a:r>
            <a:endParaRPr sz="907">
              <a:latin typeface="Microsoft Sans Serif"/>
              <a:cs typeface="Microsoft Sans Serif"/>
            </a:endParaRPr>
          </a:p>
          <a:p>
            <a:pPr marL="11516" marR="4607" algn="just">
              <a:spcBef>
                <a:spcPts val="517"/>
              </a:spcBef>
            </a:pPr>
            <a:r>
              <a:rPr sz="907" spc="-23" dirty="0">
                <a:latin typeface="Microsoft Sans Serif"/>
                <a:cs typeface="Microsoft Sans Serif"/>
              </a:rPr>
              <a:t>Исходная вода поступает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32" dirty="0">
                <a:latin typeface="Microsoft Sans Serif"/>
                <a:cs typeface="Microsoft Sans Serif"/>
              </a:rPr>
              <a:t>фильтры </a:t>
            </a:r>
            <a:r>
              <a:rPr sz="907" spc="-14" dirty="0">
                <a:latin typeface="Microsoft Sans Serif"/>
                <a:cs typeface="Microsoft Sans Serif"/>
              </a:rPr>
              <a:t>грубой </a:t>
            </a:r>
            <a:r>
              <a:rPr sz="907" spc="-9" dirty="0">
                <a:latin typeface="Microsoft Sans Serif"/>
                <a:cs typeface="Microsoft Sans Serif"/>
              </a:rPr>
              <a:t>очистки </a:t>
            </a:r>
            <a:r>
              <a:rPr sz="907" spc="-23" dirty="0">
                <a:latin typeface="Microsoft Sans Serif"/>
                <a:cs typeface="Microsoft Sans Serif"/>
              </a:rPr>
              <a:t>для удаления </a:t>
            </a:r>
            <a:r>
              <a:rPr sz="907" spc="-14" dirty="0">
                <a:latin typeface="Microsoft Sans Serif"/>
                <a:cs typeface="Microsoft Sans Serif"/>
              </a:rPr>
              <a:t>крупнодисперсных </a:t>
            </a:r>
            <a:r>
              <a:rPr sz="907" spc="-9" dirty="0">
                <a:latin typeface="Microsoft Sans Serif"/>
                <a:cs typeface="Microsoft Sans Serif"/>
              </a:rPr>
              <a:t>взвешенных.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Затем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вода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проходит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через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с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ионообменной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смолой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для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умягчения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8" dirty="0">
                <a:latin typeface="Microsoft Sans Serif"/>
                <a:cs typeface="Microsoft Sans Serif"/>
              </a:rPr>
              <a:t>воды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фильтры</a:t>
            </a:r>
            <a:r>
              <a:rPr sz="907" spc="-27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тонкой </a:t>
            </a:r>
            <a:r>
              <a:rPr sz="907" spc="-230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очистки, </a:t>
            </a:r>
            <a:r>
              <a:rPr sz="907" spc="-18" dirty="0">
                <a:latin typeface="Microsoft Sans Serif"/>
                <a:cs typeface="Microsoft Sans Serif"/>
              </a:rPr>
              <a:t>после </a:t>
            </a:r>
            <a:r>
              <a:rPr sz="907" spc="-9" dirty="0">
                <a:latin typeface="Microsoft Sans Serif"/>
                <a:cs typeface="Microsoft Sans Serif"/>
              </a:rPr>
              <a:t>чего </a:t>
            </a:r>
            <a:r>
              <a:rPr sz="907" spc="-14" dirty="0">
                <a:latin typeface="Microsoft Sans Serif"/>
                <a:cs typeface="Microsoft Sans Serif"/>
              </a:rPr>
              <a:t>сливается </a:t>
            </a:r>
            <a:r>
              <a:rPr sz="907" spc="5" dirty="0">
                <a:latin typeface="Microsoft Sans Serif"/>
                <a:cs typeface="Microsoft Sans Serif"/>
              </a:rPr>
              <a:t>в </a:t>
            </a:r>
            <a:r>
              <a:rPr sz="907" spc="-23" dirty="0">
                <a:latin typeface="Microsoft Sans Serif"/>
                <a:cs typeface="Microsoft Sans Serif"/>
              </a:rPr>
              <a:t>резервуар </a:t>
            </a:r>
            <a:r>
              <a:rPr sz="907" spc="-14" dirty="0">
                <a:latin typeface="Microsoft Sans Serif"/>
                <a:cs typeface="Microsoft Sans Serif"/>
              </a:rPr>
              <a:t>приемной </a:t>
            </a:r>
            <a:r>
              <a:rPr sz="907" spc="-18" dirty="0">
                <a:latin typeface="Microsoft Sans Serif"/>
                <a:cs typeface="Microsoft Sans Serif"/>
              </a:rPr>
              <a:t>воды. </a:t>
            </a:r>
            <a:r>
              <a:rPr sz="907" spc="-14" dirty="0">
                <a:latin typeface="Microsoft Sans Serif"/>
                <a:cs typeface="Microsoft Sans Serif"/>
              </a:rPr>
              <a:t>Из </a:t>
            </a:r>
            <a:r>
              <a:rPr sz="907" spc="-23" dirty="0">
                <a:latin typeface="Microsoft Sans Serif"/>
                <a:cs typeface="Microsoft Sans Serif"/>
              </a:rPr>
              <a:t>резервуара </a:t>
            </a:r>
            <a:r>
              <a:rPr sz="907" dirty="0">
                <a:latin typeface="Microsoft Sans Serif"/>
                <a:cs typeface="Microsoft Sans Serif"/>
              </a:rPr>
              <a:t>при </a:t>
            </a:r>
            <a:r>
              <a:rPr sz="907" spc="-18" dirty="0">
                <a:latin typeface="Microsoft Sans Serif"/>
                <a:cs typeface="Microsoft Sans Serif"/>
              </a:rPr>
              <a:t>помощи </a:t>
            </a:r>
            <a:r>
              <a:rPr sz="907" spc="-14" dirty="0">
                <a:latin typeface="Microsoft Sans Serif"/>
                <a:cs typeface="Microsoft Sans Serif"/>
              </a:rPr>
              <a:t>насосной </a:t>
            </a:r>
            <a:r>
              <a:rPr sz="907" spc="-9" dirty="0">
                <a:latin typeface="Microsoft Sans Serif"/>
                <a:cs typeface="Microsoft Sans Serif"/>
              </a:rPr>
              <a:t> </a:t>
            </a:r>
            <a:r>
              <a:rPr sz="907" spc="-5" dirty="0">
                <a:latin typeface="Microsoft Sans Serif"/>
                <a:cs typeface="Microsoft Sans Serif"/>
              </a:rPr>
              <a:t>станции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27" dirty="0">
                <a:latin typeface="Microsoft Sans Serif"/>
                <a:cs typeface="Microsoft Sans Serif"/>
              </a:rPr>
              <a:t>вода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подается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14" dirty="0">
                <a:latin typeface="Microsoft Sans Serif"/>
                <a:cs typeface="Microsoft Sans Serif"/>
              </a:rPr>
              <a:t>на </a:t>
            </a:r>
            <a:r>
              <a:rPr sz="907" spc="-23" dirty="0">
                <a:latin typeface="Microsoft Sans Serif"/>
                <a:cs typeface="Microsoft Sans Serif"/>
              </a:rPr>
              <a:t>установку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-32" dirty="0">
                <a:latin typeface="Microsoft Sans Serif"/>
                <a:cs typeface="Microsoft Sans Serif"/>
              </a:rPr>
              <a:t>ультрафиолетового</a:t>
            </a:r>
            <a:r>
              <a:rPr sz="907" spc="-14" dirty="0">
                <a:latin typeface="Microsoft Sans Serif"/>
                <a:cs typeface="Microsoft Sans Serif"/>
              </a:rPr>
              <a:t> обеззараживания</a:t>
            </a:r>
            <a:r>
              <a:rPr sz="907" spc="-18" dirty="0">
                <a:latin typeface="Microsoft Sans Serif"/>
                <a:cs typeface="Microsoft Sans Serif"/>
              </a:rPr>
              <a:t> </a:t>
            </a:r>
            <a:r>
              <a:rPr sz="907" spc="14" dirty="0">
                <a:latin typeface="Microsoft Sans Serif"/>
                <a:cs typeface="Microsoft Sans Serif"/>
              </a:rPr>
              <a:t>и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далее,</a:t>
            </a:r>
            <a:r>
              <a:rPr sz="907" spc="-14" dirty="0">
                <a:latin typeface="Microsoft Sans Serif"/>
                <a:cs typeface="Microsoft Sans Serif"/>
              </a:rPr>
              <a:t> </a:t>
            </a:r>
            <a:r>
              <a:rPr sz="907" spc="-23" dirty="0">
                <a:latin typeface="Microsoft Sans Serif"/>
                <a:cs typeface="Microsoft Sans Serif"/>
              </a:rPr>
              <a:t>потребителям.</a:t>
            </a:r>
            <a:endParaRPr sz="907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49530" y="3199202"/>
            <a:ext cx="2094828" cy="1387723"/>
            <a:chOff x="4192676" y="3528009"/>
            <a:chExt cx="2310130" cy="15303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5851" y="3531171"/>
              <a:ext cx="2303473" cy="15236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95851" y="3531184"/>
              <a:ext cx="2303780" cy="1524000"/>
            </a:xfrm>
            <a:custGeom>
              <a:avLst/>
              <a:gdLst/>
              <a:ahLst/>
              <a:cxnLst/>
              <a:rect l="l" t="t" r="r" b="b"/>
              <a:pathLst>
                <a:path w="2303779" h="1524000">
                  <a:moveTo>
                    <a:pt x="0" y="1523644"/>
                  </a:moveTo>
                  <a:lnTo>
                    <a:pt x="2303475" y="1523644"/>
                  </a:lnTo>
                  <a:lnTo>
                    <a:pt x="2303475" y="0"/>
                  </a:lnTo>
                  <a:lnTo>
                    <a:pt x="0" y="0"/>
                  </a:lnTo>
                  <a:lnTo>
                    <a:pt x="0" y="1523644"/>
                  </a:lnTo>
                  <a:close/>
                </a:path>
              </a:pathLst>
            </a:custGeom>
            <a:ln w="6350">
              <a:solidFill>
                <a:srgbClr val="6F6F6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3652" y="3199202"/>
            <a:ext cx="2799453" cy="1387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6651" y="1577846"/>
            <a:ext cx="5243575" cy="13874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66224" y="4545188"/>
            <a:ext cx="1197703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spcBef>
                <a:spcPts val="91"/>
              </a:spcBef>
            </a:pP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Произ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в</a:t>
            </a:r>
            <a:r>
              <a:rPr sz="907" spc="-45" dirty="0">
                <a:solidFill>
                  <a:srgbClr val="176481"/>
                </a:solidFill>
                <a:latin typeface="Microsoft Sans Serif"/>
                <a:cs typeface="Microsoft Sans Serif"/>
              </a:rPr>
              <a:t>о</a:t>
            </a:r>
            <a:r>
              <a:rPr sz="907" spc="-5" dirty="0">
                <a:solidFill>
                  <a:srgbClr val="176481"/>
                </a:solidFill>
                <a:latin typeface="Microsoft Sans Serif"/>
                <a:cs typeface="Microsoft Sans Serif"/>
              </a:rPr>
              <a:t>д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и</a:t>
            </a:r>
            <a:r>
              <a:rPr sz="907" spc="-27" dirty="0">
                <a:solidFill>
                  <a:srgbClr val="176481"/>
                </a:solidFill>
                <a:latin typeface="Microsoft Sans Serif"/>
                <a:cs typeface="Microsoft Sans Serif"/>
              </a:rPr>
              <a:t>т</a:t>
            </a:r>
            <a:r>
              <a:rPr sz="907" spc="-50" dirty="0">
                <a:solidFill>
                  <a:srgbClr val="176481"/>
                </a:solidFill>
                <a:latin typeface="Microsoft Sans Serif"/>
                <a:cs typeface="Microsoft Sans Serif"/>
              </a:rPr>
              <a:t>е</a:t>
            </a:r>
            <a:r>
              <a:rPr sz="907" spc="-14" dirty="0">
                <a:solidFill>
                  <a:srgbClr val="176481"/>
                </a:solidFill>
                <a:latin typeface="Microsoft Sans Serif"/>
                <a:cs typeface="Microsoft Sans Serif"/>
              </a:rPr>
              <a:t>льно</a:t>
            </a:r>
            <a:r>
              <a:rPr sz="907" spc="-9" dirty="0">
                <a:solidFill>
                  <a:srgbClr val="176481"/>
                </a:solidFill>
                <a:latin typeface="Microsoft Sans Serif"/>
                <a:cs typeface="Microsoft Sans Serif"/>
              </a:rPr>
              <a:t>сть:  </a:t>
            </a:r>
            <a:r>
              <a:rPr sz="907" spc="-27" dirty="0">
                <a:latin typeface="Microsoft Sans Serif"/>
                <a:cs typeface="Microsoft Sans Serif"/>
              </a:rPr>
              <a:t>79,2</a:t>
            </a:r>
            <a:r>
              <a:rPr sz="907" spc="-23" dirty="0">
                <a:latin typeface="Microsoft Sans Serif"/>
                <a:cs typeface="Microsoft Sans Serif"/>
              </a:rPr>
              <a:t> </a:t>
            </a:r>
            <a:r>
              <a:rPr sz="907" spc="-9" dirty="0">
                <a:latin typeface="Microsoft Sans Serif"/>
                <a:cs typeface="Microsoft Sans Serif"/>
              </a:rPr>
              <a:t>м</a:t>
            </a:r>
            <a:r>
              <a:rPr sz="748" spc="-14" baseline="35353" dirty="0">
                <a:latin typeface="Microsoft Sans Serif"/>
                <a:cs typeface="Microsoft Sans Serif"/>
              </a:rPr>
              <a:t>3</a:t>
            </a:r>
            <a:r>
              <a:rPr sz="907" spc="-9" dirty="0">
                <a:latin typeface="Microsoft Sans Serif"/>
                <a:cs typeface="Microsoft Sans Serif"/>
              </a:rPr>
              <a:t>/сутки</a:t>
            </a:r>
            <a:endParaRPr sz="907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158552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1916</Words>
  <Application>Microsoft Office PowerPoint</Application>
  <PresentationFormat>Широкоэкранный</PresentationFormat>
  <Paragraphs>273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Arial</vt:lpstr>
      <vt:lpstr>Arial Narrow</vt:lpstr>
      <vt:lpstr>Bahnschrift SemiBold</vt:lpstr>
      <vt:lpstr>Calibri</vt:lpstr>
      <vt:lpstr>Calibri Light</vt:lpstr>
      <vt:lpstr>Microsoft Sans Serif</vt:lpstr>
      <vt:lpstr>MyriadPro-Regular</vt:lpstr>
      <vt:lpstr>Tahoma</vt:lpstr>
      <vt:lpstr>Times New Roman</vt:lpstr>
      <vt:lpstr>Trebuchet MS</vt:lpstr>
      <vt:lpstr>Wingdings</vt:lpstr>
      <vt:lpstr>Тема Office</vt:lpstr>
      <vt:lpstr>1_Тема Office</vt:lpstr>
      <vt:lpstr>Презентация PowerPoint</vt:lpstr>
      <vt:lpstr>Инжиниринговая  компания «элита»</vt:lpstr>
      <vt:lpstr>Презентация PowerPoint</vt:lpstr>
      <vt:lpstr>Референс-лист  водоподготовка</vt:lpstr>
      <vt:lpstr>Комплекс водоочистных сооружений,  о. КЕГО</vt:lpstr>
      <vt:lpstr>Комплекс водоочистных сооружений, о. КЕГО</vt:lpstr>
      <vt:lpstr>Тепличный комбинат «Мичуринский»</vt:lpstr>
      <vt:lpstr>Сооружения водоснабжения «Калуга»  Боровская площадка</vt:lpstr>
      <vt:lpstr>Обустройство Ковыктинского ГКМ  ресурсная база МГ Сила Сибири</vt:lpstr>
      <vt:lpstr>Микрорайон «Яшьлек»</vt:lpstr>
      <vt:lpstr>комплекс по производству ванадия</vt:lpstr>
      <vt:lpstr>комплекс по производству ванадия</vt:lpstr>
      <vt:lpstr>ГБУЗ НСО «Сузунская ЦРБ»</vt:lpstr>
      <vt:lpstr>производство</vt:lpstr>
      <vt:lpstr>3Д Моделирование</vt:lpstr>
      <vt:lpstr>Презентация PowerPoint</vt:lpstr>
      <vt:lpstr>СОСТАВ ОБОРУДОВАНИЯ</vt:lpstr>
      <vt:lpstr>Резервуар чистой воды- РЧВ </vt:lpstr>
      <vt:lpstr>СТАНЦИИ БИОГАРД-ВОС включают:</vt:lpstr>
      <vt:lpstr>Обеспечиваем полный цикл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Парнюк Павел</dc:creator>
  <cp:lastModifiedBy>Nick</cp:lastModifiedBy>
  <cp:revision>93</cp:revision>
  <dcterms:created xsi:type="dcterms:W3CDTF">2019-01-24T13:19:00Z</dcterms:created>
  <dcterms:modified xsi:type="dcterms:W3CDTF">2022-12-15T02:54:00Z</dcterms:modified>
</cp:coreProperties>
</file>