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5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_rels/notesSlide62.xml.rels" ContentType="application/vnd.openxmlformats-package.relationships+xml"/>
  <Override PartName="/ppt/notesSlides/_rels/notesSlide9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4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5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5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0.xml.rels" ContentType="application/vnd.openxmlformats-package.relationships+xml"/>
  <Override PartName="/ppt/notesSlides/_rels/notesSlide59.xml.rels" ContentType="application/vnd.openxmlformats-package.relationships+xml"/>
  <Override PartName="/ppt/notesSlides/_rels/notesSlide8.xml.rels" ContentType="application/vnd.openxmlformats-package.relationships+xml"/>
  <Override PartName="/ppt/notesSlides/_rels/notesSlide6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50.xml.rels" ContentType="application/vnd.openxmlformats-package.relationships+xml"/>
  <Override PartName="/ppt/notesSlides/_rels/notesSlide51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63.xml.rels" ContentType="application/vnd.openxmlformats-package.relationships+xml"/>
  <Override PartName="/ppt/notesSlides/_rels/notesSlide64.xml.rels" ContentType="application/vnd.openxmlformats-package.relationships+xml"/>
  <Override PartName="/ppt/notesSlides/_rels/notesSlide65.xml.rels" ContentType="application/vnd.openxmlformats-package.relationships+xml"/>
  <Override PartName="/ppt/notesSlides/_rels/notesSlide66.xml.rels" ContentType="application/vnd.openxmlformats-package.relationships+xml"/>
  <Override PartName="/ppt/notesSlides/_rels/notesSlide67.xml.rels" ContentType="application/vnd.openxmlformats-package.relationships+xml"/>
  <Override PartName="/ppt/notesSlides/_rels/notesSlide68.xml.rels" ContentType="application/vnd.openxmlformats-package.relationships+xml"/>
  <Override PartName="/ppt/notesSlides/_rels/notesSlide69.xml.rels" ContentType="application/vnd.openxmlformats-package.relationships+xml"/>
  <Override PartName="/ppt/notesSlides/_rels/notesSlide70.xml.rels" ContentType="application/vnd.openxmlformats-package.relationships+xml"/>
  <Override PartName="/ppt/notesSlides/_rels/notesSlide7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6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37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media/image1.jpeg" ContentType="image/jpeg"/>
  <Override PartName="/ppt/media/image2.png" ContentType="image/png"/>
  <Override PartName="/ppt/media/image3.jpeg" ContentType="image/jpeg"/>
  <Override PartName="/ppt/media/image45.jpeg" ContentType="image/jpeg"/>
  <Override PartName="/ppt/media/image4.png" ContentType="image/png"/>
  <Override PartName="/ppt/media/image5.wmf" ContentType="image/x-wmf"/>
  <Override PartName="/ppt/media/image8.jpeg" ContentType="image/jpeg"/>
  <Override PartName="/ppt/media/image44.jpeg" ContentType="image/jpeg"/>
  <Override PartName="/ppt/media/image6.wmf" ContentType="image/x-wmf"/>
  <Override PartName="/ppt/media/image9.png" ContentType="image/png"/>
  <Override PartName="/ppt/media/image7.jpeg" ContentType="image/jpeg"/>
  <Override PartName="/ppt/media/image10.png" ContentType="image/png"/>
  <Override PartName="/ppt/media/image29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wmf" ContentType="image/x-wmf"/>
  <Override PartName="/ppt/media/image17.jpeg" ContentType="image/jpeg"/>
  <Override PartName="/ppt/media/image18.jpeg" ContentType="image/jpeg"/>
  <Override PartName="/ppt/media/image19.jpeg" ContentType="image/jpeg"/>
  <Override PartName="/ppt/media/image22.png" ContentType="image/png"/>
  <Override PartName="/ppt/media/image20.jpeg" ContentType="image/jpeg"/>
  <Override PartName="/ppt/media/image21.jpeg" ContentType="image/jpeg"/>
  <Override PartName="/ppt/media/image23.jpeg" ContentType="image/jpeg"/>
  <Override PartName="/ppt/media/image24.png" ContentType="image/png"/>
  <Override PartName="/ppt/media/image25.jpeg" ContentType="image/jpeg"/>
  <Override PartName="/ppt/media/image26.jpeg" ContentType="image/jpeg"/>
  <Override PartName="/ppt/media/image27.jpeg" ContentType="image/jpeg"/>
  <Override PartName="/ppt/media/image47.png" ContentType="image/png"/>
  <Override PartName="/ppt/media/image28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6.jpeg" ContentType="image/jpeg"/>
  <Override PartName="/ppt/media/image4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</p:sldIdLst>
  <p:sldSz cx="24377650" cy="13716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3600" spc="-1" strike="noStrike">
                <a:solidFill>
                  <a:srgbClr val="7f7f7f"/>
                </a:solidFill>
                <a:latin typeface="Calibri"/>
              </a:rPr>
              <a:t>Для перемещения страницы щёлкните мышью</a:t>
            </a:r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23CCBB0-CA93-4EC8-B8C7-F1FC8BAD615B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_rels/notesSlide59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
</Relationships>
</file>

<file path=ppt/notesSlides/_rels/notesSlide61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
</Relationships>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
</Relationships>
</file>

<file path=ppt/notesSlides/_rels/notesSlide63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
</Relationships>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
</Relationships>
</file>

<file path=ppt/notesSlides/_rels/notesSlide65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
</Relationships>
</file>

<file path=ppt/notesSlides/_rels/notesSlide66.xml.rels><?xml version="1.0" encoding="UTF-8"?>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
</Relationships>
</file>

<file path=ppt/notesSlides/_rels/notesSlide67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
</Relationships>
</file>

<file path=ppt/notesSlides/_rels/notesSlide68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
</Relationships>
</file>

<file path=ppt/notesSlides/_rels/notesSlide69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70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
</Relationships>
</file>

<file path=ppt/notesSlides/_rels/notesSlide71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1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FB1F274-282F-48D1-87DD-CF446020C72D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4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BE5D371-DA84-47A7-AB88-09D974AED5AD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4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67E5004-9AE5-4D5C-B788-36CB0279855D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4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F02B9F1-0248-4EB3-B0AB-6A6631193C80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5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795A60D-B8BB-4F3B-89D9-40D6514CB673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5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0DB06D7-4197-4540-85D5-530DB6863A4A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5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C13FB9F-3845-4DCC-925B-5FF9333BC031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6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B6197A4-2075-4C6D-ABAD-9021A0C4C4C7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6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28FAE28-3259-44D4-98A5-263F1C5D9530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6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908474F-F338-4BD2-9A5B-F9623B1E875E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6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16C1D94-D152-43A7-A141-9860BCF2ED6B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1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E2587A5-3B42-43D3-B166-DBEFA8FFB0F8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7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1716B51-9D0D-4568-B084-10258C8E2B9B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7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0AD701D-A186-434B-83B3-D8A84BFD1C2E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7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ABEC18B-8A9B-4F23-824E-E033986496E3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8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A9FDC71-8428-429E-9432-415265DBD504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8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49C1D06-9281-453E-BBEF-DCFAFAAF1BDA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8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1C55F58-C823-4DCE-9150-5704DCE57C2E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9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A16B032-52CE-44C8-875A-1B9A7BF6D82A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20B5482-9FE5-46FE-ABD7-2960DCE2082E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9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29D5C5B-6978-4166-ADAD-50D4A41C7276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9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2C5A6A7-745B-4972-A48C-D753982FDBAA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2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EEA0DAA-1A68-451E-8474-5B2C8256CEE4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0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3AAF2FD-F4F1-4D37-B80C-077B9AAF5734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0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25BF9F5-FDB5-4961-9A86-48421D085022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0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533BA00-77E0-4D83-8134-76D3026A3F5D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1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B5506E4-1D9F-4B48-9219-27A6767F46AC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1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F81D41D-44E0-4048-95C2-1AD95DEDF1E5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1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517F5E4-04EF-4542-A0A4-6D9199649372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2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3F009CD-B3FC-4FFF-A43A-41F98A4113D8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2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B67C5D2-B8C1-49BA-AE4D-62A8BD55F8A3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2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D49F60D-4D45-4A7C-9284-19EAE556DB64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2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20768DC-5BC5-4204-B35A-BFB0372F8D0B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2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493D208-837C-49DE-A2A7-9BA4F8A3C476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3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7678F3C-899C-4713-9A87-177045A2C552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3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9E31D01-98E4-402B-A22A-968B4B85FB23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3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DD86731-B80F-4ABC-96E1-35F4B09DCD02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4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D4CFDCE-4616-4AEF-B664-F108AC224393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4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C8204A6-3D7C-41A9-BE2D-E3F5F75C0B89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4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AC2DBC4-FBEF-44C1-9855-BF31540FC1CA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5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D772E7D-8047-4023-85D8-D086FEB23060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5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A2C3657-2494-4878-B6B4-E35F08D2AFFA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5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5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983F2E6-98BA-45CF-9210-F111C1F6CD91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5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215181E-66CE-40E6-88A4-4D49EFD0F3F9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2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B3D71FD-BF3B-4982-AC9D-95B2CD49871D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6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32D5376-C346-4CCD-8CF2-A25A058CD0CB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6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6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0FA6D4A-C052-483B-962B-1991CD7612A3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6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1B4E3FE-0CEE-4F7F-9D27-13480D7AD638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7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7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D312038-CC6B-414F-9B9F-7D2811FD0446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7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DC14187-7DBD-441A-88EC-993CF4BCF406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7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53B3DED-B2AC-48CB-9E1B-3FF482A4E632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8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F72C078-76B3-4850-976F-262BAD1BFB7F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8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8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76251FF-A9F2-4602-9B2C-5109210C2CA5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8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FC219FF-045A-4F30-8378-CA1F632994C6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8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8A41438-351D-425E-9CD9-BFFC5447FA48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3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076D925-D931-418F-8EEE-A43C8376E98C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9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9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2AF6EE6-4022-44EC-B986-D661EB564143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9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F3AAB7F-DF09-40DF-AE61-9892BC387705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59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9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8584EB6-E516-4E64-A3C8-7E592394DD62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60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60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076A87E-19CA-4A5A-A48C-A2349621DD04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60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60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FAAEBA5-1E87-4D72-B5F2-AA948C388BBB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60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60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E49B50F-9FE7-4260-B9BA-DB1A9A398721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61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37574BC-945C-4602-9B9E-24C663B56793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61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61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3715EDA-69E8-4C13-8D68-8830C4437E34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61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61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6F9E950-143C-4F68-95BA-FDEA993A243A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61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61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9792638-F819-44A4-8A5C-7AA5070A49AB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3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E030DE4-57F0-41E9-A610-23FC27CB4690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7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62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62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6370024-354B-4A3F-BD3F-6F53B6D75C91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7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6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62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299B50C-8601-491D-B9E2-224871A80F83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3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7A4C211-AEA9-483E-BD9F-340B5F0D9F0F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640" cy="3428640"/>
          </a:xfrm>
          <a:prstGeom prst="rect">
            <a:avLst/>
          </a:prstGeom>
        </p:spPr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3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6D56C7D-CCF2-4E7D-B4A3-67880D7B5A78}" type="slidenum">
              <a:rPr b="0" lang="en-US" sz="1200" spc="-1" strike="noStrike">
                <a:solidFill>
                  <a:srgbClr val="000000"/>
                </a:solidFill>
                <a:latin typeface="Lato Regular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219394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218600" y="7364520"/>
            <a:ext cx="219394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2460680" y="320940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218600" y="736452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2460680" y="736452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70642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636400" y="3209400"/>
            <a:ext cx="70642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6054200" y="3209400"/>
            <a:ext cx="70642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218600" y="7364520"/>
            <a:ext cx="70642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8636400" y="7364520"/>
            <a:ext cx="70642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6054200" y="7364520"/>
            <a:ext cx="70642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1218600" y="3209400"/>
            <a:ext cx="219394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219394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1070640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12460680" y="3209400"/>
            <a:ext cx="1070640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1218600" y="547200"/>
            <a:ext cx="219394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12460680" y="3209400"/>
            <a:ext cx="1070640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1218600" y="736452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218600" y="3209400"/>
            <a:ext cx="219394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1070640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12460680" y="320940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12460680" y="736452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12460680" y="320940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1218600" y="7364520"/>
            <a:ext cx="219394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219394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218600" y="7364520"/>
            <a:ext cx="219394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12460680" y="320940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1218600" y="736452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12460680" y="736452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70642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8636400" y="3209400"/>
            <a:ext cx="70642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16054200" y="3209400"/>
            <a:ext cx="70642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1218600" y="7364520"/>
            <a:ext cx="70642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8636400" y="7364520"/>
            <a:ext cx="70642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16054200" y="7364520"/>
            <a:ext cx="70642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219394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1070640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2460680" y="3209400"/>
            <a:ext cx="1070640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218600" y="547200"/>
            <a:ext cx="219394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2460680" y="3209400"/>
            <a:ext cx="1070640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218600" y="736452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1070640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2460680" y="320940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2460680" y="736452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2460680" y="3209400"/>
            <a:ext cx="1070640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218600" y="7364520"/>
            <a:ext cx="219394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3600" spc="-1" strike="noStrike">
                <a:solidFill>
                  <a:srgbClr val="7f7f7f"/>
                </a:solidFill>
                <a:latin typeface="Calibri"/>
              </a:rPr>
              <a:t>Для правки текста заглавия щёлкните мышью</a:t>
            </a:r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1218600" y="3209400"/>
            <a:ext cx="219394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rgbClr val="7f7f7f"/>
                </a:solidFill>
                <a:latin typeface="Lato Regular"/>
              </a:rPr>
              <a:t>Для правки структуры щёлкните мышью</a:t>
            </a:r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7f7f7f"/>
                </a:solidFill>
                <a:latin typeface="Lato Regular"/>
              </a:rPr>
              <a:t>Второй уровень структуры</a:t>
            </a:r>
            <a:endParaRPr b="0" lang="en-US" sz="2400" spc="-1" strike="noStrike">
              <a:solidFill>
                <a:srgbClr val="7f7f7f"/>
              </a:solidFill>
              <a:latin typeface="Lato Regular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7f7f7f"/>
                </a:solidFill>
                <a:latin typeface="Lato Regular"/>
              </a:rPr>
              <a:t>Третий уровень структуры</a:t>
            </a:r>
            <a:endParaRPr b="0" lang="en-US" sz="2000" spc="-1" strike="noStrike">
              <a:solidFill>
                <a:srgbClr val="7f7f7f"/>
              </a:solidFill>
              <a:latin typeface="Lato Regular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7f7f7f"/>
                </a:solidFill>
                <a:latin typeface="Lato Regular"/>
              </a:rPr>
              <a:t>Четвёртый уровень структуры</a:t>
            </a:r>
            <a:endParaRPr b="0" lang="en-US" sz="2000" spc="-1" strike="noStrike">
              <a:solidFill>
                <a:srgbClr val="7f7f7f"/>
              </a:solidFill>
              <a:latin typeface="Lato Regular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7f7f7f"/>
                </a:solidFill>
                <a:latin typeface="Lato Regular"/>
              </a:rPr>
              <a:t>Пятый уровень структуры</a:t>
            </a:r>
            <a:endParaRPr b="0" lang="en-US" sz="2000" spc="-1" strike="noStrike">
              <a:solidFill>
                <a:srgbClr val="7f7f7f"/>
              </a:solidFill>
              <a:latin typeface="Lato Regular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7f7f7f"/>
                </a:solidFill>
                <a:latin typeface="Lato Regular"/>
              </a:rPr>
              <a:t>Шестой уровень структуры</a:t>
            </a:r>
            <a:endParaRPr b="0" lang="en-US" sz="2000" spc="-1" strike="noStrike">
              <a:solidFill>
                <a:srgbClr val="7f7f7f"/>
              </a:solidFill>
              <a:latin typeface="Lato Regular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7f7f7f"/>
                </a:solidFill>
                <a:latin typeface="Lato Regular"/>
              </a:rPr>
              <a:t>Седьмой уровень структуры</a:t>
            </a:r>
            <a:endParaRPr b="0" lang="en-US" sz="2000" spc="-1" strike="noStrike">
              <a:solidFill>
                <a:srgbClr val="7f7f7f"/>
              </a:solidFill>
              <a:latin typeface="Lato Regular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body"/>
          </p:nvPr>
        </p:nvSpPr>
        <p:spPr>
          <a:xfrm>
            <a:off x="548640" y="511920"/>
            <a:ext cx="23298480" cy="12655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rgbClr val="7f7f7f"/>
                </a:solidFill>
                <a:latin typeface="Lato Regular"/>
              </a:rPr>
              <a:t>Для правки структуры щёлкните мышью</a:t>
            </a:r>
            <a:endParaRPr b="0" lang="en-US" sz="4000" spc="-1" strike="noStrike">
              <a:solidFill>
                <a:srgbClr val="7f7f7f"/>
              </a:solidFill>
              <a:latin typeface="Lato Regular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7f7f7f"/>
                </a:solidFill>
                <a:latin typeface="Lato Regular"/>
              </a:rPr>
              <a:t>Второй уровень структуры</a:t>
            </a:r>
            <a:endParaRPr b="0" lang="en-US" sz="2400" spc="-1" strike="noStrike">
              <a:solidFill>
                <a:srgbClr val="7f7f7f"/>
              </a:solidFill>
              <a:latin typeface="Lato Regular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7f7f7f"/>
                </a:solidFill>
                <a:latin typeface="Lato Regular"/>
              </a:rPr>
              <a:t>Третий уровень структуры</a:t>
            </a:r>
            <a:endParaRPr b="0" lang="en-US" sz="2000" spc="-1" strike="noStrike">
              <a:solidFill>
                <a:srgbClr val="7f7f7f"/>
              </a:solidFill>
              <a:latin typeface="Lato Regular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7f7f7f"/>
                </a:solidFill>
                <a:latin typeface="Lato Regular"/>
              </a:rPr>
              <a:t>Четвёртый уровень структуры</a:t>
            </a:r>
            <a:endParaRPr b="0" lang="en-US" sz="2000" spc="-1" strike="noStrike">
              <a:solidFill>
                <a:srgbClr val="7f7f7f"/>
              </a:solidFill>
              <a:latin typeface="Lato Regular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7f7f7f"/>
                </a:solidFill>
                <a:latin typeface="Lato Regular"/>
              </a:rPr>
              <a:t>Пятый уровень структуры</a:t>
            </a:r>
            <a:endParaRPr b="0" lang="en-US" sz="2000" spc="-1" strike="noStrike">
              <a:solidFill>
                <a:srgbClr val="7f7f7f"/>
              </a:solidFill>
              <a:latin typeface="Lato Regular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7f7f7f"/>
                </a:solidFill>
                <a:latin typeface="Lato Regular"/>
              </a:rPr>
              <a:t>Шестой уровень структуры</a:t>
            </a:r>
            <a:endParaRPr b="0" lang="en-US" sz="2000" spc="-1" strike="noStrike">
              <a:solidFill>
                <a:srgbClr val="7f7f7f"/>
              </a:solidFill>
              <a:latin typeface="Lato Regular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7f7f7f"/>
                </a:solidFill>
                <a:latin typeface="Lato Regular"/>
              </a:rPr>
              <a:t>Седьмой уровень структуры</a:t>
            </a:r>
            <a:endParaRPr b="0" lang="en-US" sz="2000" spc="-1" strike="noStrike">
              <a:solidFill>
                <a:srgbClr val="7f7f7f"/>
              </a:solidFill>
              <a:latin typeface="Lato Regular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title"/>
          </p:nvPr>
        </p:nvSpPr>
        <p:spPr>
          <a:xfrm>
            <a:off x="1218600" y="547200"/>
            <a:ext cx="219394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3600" spc="-1" strike="noStrike">
                <a:solidFill>
                  <a:srgbClr val="7f7f7f"/>
                </a:solidFill>
                <a:latin typeface="Calibri"/>
              </a:rPr>
              <a:t>Для правки текста заглавия щёлкните мышью</a:t>
            </a:r>
            <a:endParaRPr b="0" lang="en-US" sz="3600" spc="-1" strike="noStrike">
              <a:solidFill>
                <a:srgbClr val="7f7f7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6.wm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wmf"/><Relationship Id="rId2" Type="http://schemas.openxmlformats.org/officeDocument/2006/relationships/image" Target="../media/image6.wmf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png"/><Relationship Id="rId3" Type="http://schemas.openxmlformats.org/officeDocument/2006/relationships/image" Target="../media/image48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615600" y="511920"/>
            <a:ext cx="23298480" cy="12655080"/>
          </a:xfrm>
          <a:prstGeom prst="rect">
            <a:avLst/>
          </a:prstGeom>
          <a:solidFill>
            <a:srgbClr val="222b45"/>
          </a:solidFill>
          <a:ln w="12600">
            <a:solidFill>
              <a:srgbClr val="191f3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CustomShape 2"/>
          <p:cNvSpPr/>
          <p:nvPr/>
        </p:nvSpPr>
        <p:spPr>
          <a:xfrm>
            <a:off x="1653840" y="5422680"/>
            <a:ext cx="21080520" cy="31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6600" spc="-1" strike="noStrike">
                <a:solidFill>
                  <a:srgbClr val="ffffff"/>
                </a:solidFill>
                <a:latin typeface="Bandera Pro Thin"/>
              </a:rPr>
              <a:t> </a:t>
            </a:r>
            <a:r>
              <a:rPr b="1" i="1" lang="ru-RU" sz="6600" spc="-1" strike="noStrike">
                <a:solidFill>
                  <a:srgbClr val="ffffff"/>
                </a:solidFill>
                <a:latin typeface="Bandera Pro Thin"/>
              </a:rPr>
              <a:t>Диагностика состояния артезианских скважин, анализ причин вывода их из эксплуатации и методы восстановления производительности</a:t>
            </a:r>
            <a:endParaRPr b="0" lang="ru-RU" sz="6600" spc="-1" strike="noStrike">
              <a:latin typeface="Arial"/>
            </a:endParaRPr>
          </a:p>
        </p:txBody>
      </p:sp>
      <p:sp>
        <p:nvSpPr>
          <p:cNvPr id="84" name="CustomShape 3"/>
          <p:cNvSpPr/>
          <p:nvPr/>
        </p:nvSpPr>
        <p:spPr>
          <a:xfrm rot="5400000">
            <a:off x="10955880" y="288648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5" name="Рисунок 2" descr=""/>
          <p:cNvPicPr/>
          <p:nvPr/>
        </p:nvPicPr>
        <p:blipFill>
          <a:blip r:embed="rId1"/>
          <a:srcRect l="0" t="0" r="0" b="18216"/>
          <a:stretch/>
        </p:blipFill>
        <p:spPr>
          <a:xfrm>
            <a:off x="8147520" y="9819000"/>
            <a:ext cx="1852560" cy="1815840"/>
          </a:xfrm>
          <a:prstGeom prst="rect">
            <a:avLst/>
          </a:prstGeom>
          <a:ln>
            <a:noFill/>
          </a:ln>
        </p:spPr>
      </p:pic>
      <p:pic>
        <p:nvPicPr>
          <p:cNvPr id="86" name="Picture 22" descr="СИБСТРИН"/>
          <p:cNvPicPr/>
          <p:nvPr/>
        </p:nvPicPr>
        <p:blipFill>
          <a:blip r:embed="rId2"/>
          <a:stretch/>
        </p:blipFill>
        <p:spPr>
          <a:xfrm>
            <a:off x="11102040" y="9777600"/>
            <a:ext cx="1852560" cy="1898640"/>
          </a:xfrm>
          <a:prstGeom prst="rect">
            <a:avLst/>
          </a:prstGeom>
          <a:ln>
            <a:noFill/>
          </a:ln>
        </p:spPr>
      </p:pic>
      <p:pic>
        <p:nvPicPr>
          <p:cNvPr id="87" name="Picture 4" descr=""/>
          <p:cNvPicPr/>
          <p:nvPr/>
        </p:nvPicPr>
        <p:blipFill>
          <a:blip r:embed="rId3"/>
          <a:stretch/>
        </p:blipFill>
        <p:spPr>
          <a:xfrm>
            <a:off x="14056920" y="9735840"/>
            <a:ext cx="1898640" cy="1898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2509560" y="1172880"/>
            <a:ext cx="2022840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6000" spc="-1" strike="noStrike">
                <a:solidFill>
                  <a:srgbClr val="7f7f7f"/>
                </a:solidFill>
                <a:latin typeface="Bandera Pro Thin"/>
              </a:rPr>
              <a:t>Среднегодовые значения показателей состава и качества воды (водозабор северный):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137" name="Picture 4" descr="рис"/>
          <p:cNvPicPr/>
          <p:nvPr/>
        </p:nvPicPr>
        <p:blipFill>
          <a:blip r:embed="rId1"/>
          <a:stretch/>
        </p:blipFill>
        <p:spPr>
          <a:xfrm>
            <a:off x="2718720" y="4081320"/>
            <a:ext cx="18939960" cy="9420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4"/>
          <p:cNvSpPr/>
          <p:nvPr/>
        </p:nvSpPr>
        <p:spPr>
          <a:xfrm>
            <a:off x="3162240" y="3628440"/>
            <a:ext cx="18052920" cy="740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Подземные воды эксплуатируемого, на участках водозаборов водоносного комплекса, характеризуются </a:t>
            </a: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природно-повышенными концентрациями железа общего 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(0,42-16 мг/л.) 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Не смотря на практически идентичный химический состав подземных вод водозаборов процессы 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заохривания и коррозии водоподъемного оборудования с последующим выходом из строя протекают </a:t>
            </a: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в наиболее ускоренных темпах на участке Водозабора южного.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4"/>
          <p:cNvSpPr/>
          <p:nvPr/>
        </p:nvSpPr>
        <p:spPr>
          <a:xfrm>
            <a:off x="3162240" y="3294000"/>
            <a:ext cx="18052920" cy="740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В целях выявления 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причин ускорения развития процессов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вызывающих разрушение оборудования,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 </a:t>
            </a: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наблюдения за качеством отбираемой скважинами 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воды были расширены и дополнены исследованиями </a:t>
            </a: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микробиологического состава подземных вод.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Исследования проводились по наиболее 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подверженным вышеуказанным процессам 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скважинам № 6а, 8, 14. Следует также отметить, что скважины на участке Водозабора южного характеризуются достаточно высокими дебитами </a:t>
            </a: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60-130 м³/час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.</a:t>
            </a: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 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Скважины Водозабора северного характеризуются дебитами 30-80 м³/час.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8" descr=""/>
          <p:cNvPicPr/>
          <p:nvPr/>
        </p:nvPicPr>
        <p:blipFill>
          <a:blip r:embed="rId1"/>
          <a:stretch/>
        </p:blipFill>
        <p:spPr>
          <a:xfrm>
            <a:off x="1374480" y="721080"/>
            <a:ext cx="21628440" cy="12273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7" descr=""/>
          <p:cNvPicPr/>
          <p:nvPr/>
        </p:nvPicPr>
        <p:blipFill>
          <a:blip r:embed="rId1"/>
          <a:stretch/>
        </p:blipFill>
        <p:spPr>
          <a:xfrm>
            <a:off x="1318680" y="689400"/>
            <a:ext cx="21740040" cy="12337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4"/>
          <p:cNvSpPr/>
          <p:nvPr/>
        </p:nvSpPr>
        <p:spPr>
          <a:xfrm>
            <a:off x="2408040" y="4894560"/>
            <a:ext cx="19561320" cy="374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Результаты микробиологического анализа подземных вод из скважин №№ 6а, 8, 14 на водозаборе южном показали наличие в них различного количества </a:t>
            </a: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физиологических групп бактерий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,</a:t>
            </a:r>
            <a:r>
              <a:rPr b="1" lang="ru-RU" sz="4000" spc="-1" strike="noStrike">
                <a:solidFill>
                  <a:srgbClr val="ffcc00"/>
                </a:solidFill>
                <a:latin typeface="Bandera Pro Thin"/>
              </a:rPr>
              <a:t> 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осуществляющих разрушение органических и минеральных веществ и участвующих в процессах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 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обрастания и коррозии металлического оборудования</a:t>
            </a:r>
            <a:r>
              <a:rPr b="1" lang="ru-RU" sz="3200" spc="-1" strike="noStrike">
                <a:solidFill>
                  <a:srgbClr val="404040"/>
                </a:solidFill>
                <a:latin typeface="Bandera Pro Thin"/>
              </a:rPr>
              <a:t>.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4"/>
          <p:cNvSpPr/>
          <p:nvPr/>
        </p:nvSpPr>
        <p:spPr>
          <a:xfrm>
            <a:off x="1248840" y="1156680"/>
            <a:ext cx="21989880" cy="255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5400" spc="-1" strike="noStrike">
                <a:solidFill>
                  <a:srgbClr val="7f7f7f"/>
                </a:solidFill>
                <a:latin typeface="Bandera Pro Thin"/>
              </a:rPr>
              <a:t>Результаты микробиологического анализа проб воды из скважин № 6а, № 8 и № 14  характерного водозабора Западно-СИБИРСКОГО АРТЕЗИАНСКОГО БАССЕЙНА</a:t>
            </a:r>
            <a:endParaRPr b="0" lang="ru-RU" sz="5400" spc="-1" strike="noStrike">
              <a:latin typeface="Arial"/>
            </a:endParaRPr>
          </a:p>
        </p:txBody>
      </p:sp>
      <p:sp>
        <p:nvSpPr>
          <p:cNvPr id="156" name="CustomShape 5"/>
          <p:cNvSpPr/>
          <p:nvPr/>
        </p:nvSpPr>
        <p:spPr>
          <a:xfrm>
            <a:off x="1248840" y="12233880"/>
            <a:ext cx="21989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404040"/>
                </a:solidFill>
                <a:latin typeface="Bandera Pro Thin"/>
              </a:rPr>
              <a:t>Примечание: вода считается чистой, если количество бактерий не превышает 1560 клеток в 1 мл воды.</a:t>
            </a:r>
            <a:endParaRPr b="0" lang="ru-RU" sz="3200" spc="-1" strike="noStrike">
              <a:latin typeface="Arial"/>
            </a:endParaRPr>
          </a:p>
        </p:txBody>
      </p:sp>
      <p:graphicFrame>
        <p:nvGraphicFramePr>
          <p:cNvPr id="157" name="Table 6"/>
          <p:cNvGraphicFramePr/>
          <p:nvPr/>
        </p:nvGraphicFramePr>
        <p:xfrm>
          <a:off x="3494880" y="4341600"/>
          <a:ext cx="17386920" cy="7437600"/>
        </p:xfrm>
        <a:graphic>
          <a:graphicData uri="http://schemas.openxmlformats.org/drawingml/2006/table">
            <a:tbl>
              <a:tblPr/>
              <a:tblGrid>
                <a:gridCol w="4662000"/>
                <a:gridCol w="1357920"/>
                <a:gridCol w="1894320"/>
                <a:gridCol w="1894320"/>
                <a:gridCol w="1279080"/>
                <a:gridCol w="1940040"/>
                <a:gridCol w="1770120"/>
                <a:gridCol w="2589480"/>
              </a:tblGrid>
              <a:tr h="551520">
                <a:tc rowSpan="2">
                  <a:txBody>
                    <a:bodyPr lIns="94680" rIns="94680" tIns="47160" bIns="471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БАКТЕРИИ, кл/мл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94680" marR="94680">
                    <a:lnL w="2808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2808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 rowSpan="2">
                  <a:txBody>
                    <a:bodyPr lIns="94680" rIns="94680" tIns="47160" bIns="471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ПДК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94680" marR="9468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2808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 gridSpan="5">
                  <a:txBody>
                    <a:bodyPr lIns="94680" rIns="94680" tIns="47160" bIns="471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Гидротехнические сооружения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94680" marR="9468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2808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rowSpan="2">
                  <a:txBody>
                    <a:bodyPr lIns="94680" rIns="94680" tIns="47160" bIns="471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Разрушают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94680" marR="94680">
                    <a:lnL w="12240">
                      <a:solidFill>
                        <a:srgbClr val="7f7f7f"/>
                      </a:solidFill>
                    </a:lnL>
                    <a:lnR w="28080">
                      <a:solidFill>
                        <a:srgbClr val="7f7f7f"/>
                      </a:solidFill>
                    </a:lnR>
                    <a:lnT w="2808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1088280">
                <a:tc vMerge="1"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До фильтра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После фильтра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Скв №6а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Скв №8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Скв №14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</a:tr>
              <a:tr h="1146600">
                <a:tc>
                  <a:txBody>
                    <a:bodyPr lIns="174600" rIns="174600" tIns="87120" bIns="87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Гетеротрофы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2808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ffcc00"/>
                          </a:solidFill>
                          <a:latin typeface="Times New Roman"/>
                        </a:rPr>
                        <a:t>&lt;1500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145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590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330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580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белоксодержащую органику до СО</a:t>
                      </a:r>
                      <a:r>
                        <a:rPr b="1" lang="ru-RU" sz="1900" spc="-1" strike="noStrike" baseline="-30000">
                          <a:solidFill>
                            <a:srgbClr val="7f7f7f"/>
                          </a:solidFill>
                          <a:latin typeface="Times New Roman"/>
                        </a:rPr>
                        <a:t>2</a:t>
                      </a:r>
                      <a:r>
                        <a:rPr b="1" lang="ru-RU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 и </a:t>
                      </a:r>
                      <a:r>
                        <a:rPr b="1" lang="en-US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NH</a:t>
                      </a:r>
                      <a:r>
                        <a:rPr b="1" lang="ru-RU" sz="1900" spc="-1" strike="noStrike" baseline="-30000">
                          <a:solidFill>
                            <a:srgbClr val="7f7f7f"/>
                          </a:solidFill>
                          <a:latin typeface="Times New Roman"/>
                        </a:rPr>
                        <a:t>3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2808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631440">
                <a:tc>
                  <a:txBody>
                    <a:bodyPr lIns="174600" rIns="174600" tIns="87120" bIns="87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Нефтеокисляющие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2808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ffcc00"/>
                          </a:solidFill>
                          <a:latin typeface="Times New Roman"/>
                        </a:rPr>
                        <a:t>&lt;1300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75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нефть до СО</a:t>
                      </a:r>
                      <a:r>
                        <a:rPr b="1" lang="ru-RU" sz="1900" spc="-1" strike="noStrike" baseline="-30000">
                          <a:solidFill>
                            <a:srgbClr val="7f7f7f"/>
                          </a:solidFill>
                          <a:latin typeface="Times New Roman"/>
                        </a:rPr>
                        <a:t>2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2808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631440">
                <a:tc>
                  <a:txBody>
                    <a:bodyPr lIns="174600" rIns="174600" tIns="87120" bIns="87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Уробактерии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2808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ffcc00"/>
                          </a:solidFill>
                          <a:latin typeface="Times New Roman"/>
                        </a:rPr>
                        <a:t>&lt;350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ffcc00"/>
                          </a:solidFill>
                          <a:latin typeface="Arial"/>
                        </a:rPr>
                        <a:t>1300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ffcc00"/>
                          </a:solidFill>
                          <a:latin typeface="Arial"/>
                        </a:rPr>
                        <a:t>1700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мочевину до </a:t>
                      </a:r>
                      <a:r>
                        <a:rPr b="1" lang="en-US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NH</a:t>
                      </a:r>
                      <a:r>
                        <a:rPr b="1" lang="en-US" sz="1900" spc="-1" strike="noStrike" baseline="-30000">
                          <a:solidFill>
                            <a:srgbClr val="7f7f7f"/>
                          </a:solidFill>
                          <a:latin typeface="Times New Roman"/>
                        </a:rPr>
                        <a:t>3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2808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631440">
                <a:tc>
                  <a:txBody>
                    <a:bodyPr lIns="174600" rIns="174600" tIns="87120" bIns="87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Аммонифицирующие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2808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ffcc00"/>
                          </a:solidFill>
                          <a:latin typeface="Times New Roman"/>
                        </a:rPr>
                        <a:t>&lt;500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ffcc00"/>
                          </a:solidFill>
                          <a:latin typeface="Arial"/>
                        </a:rPr>
                        <a:t>5000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ffcc00"/>
                          </a:solidFill>
                          <a:latin typeface="Arial"/>
                        </a:rPr>
                        <a:t>4000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органику до </a:t>
                      </a:r>
                      <a:r>
                        <a:rPr b="1" lang="en-US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NH</a:t>
                      </a:r>
                      <a:r>
                        <a:rPr b="1" lang="en-US" sz="1900" spc="-1" strike="noStrike" baseline="-30000">
                          <a:solidFill>
                            <a:srgbClr val="7f7f7f"/>
                          </a:solidFill>
                          <a:latin typeface="Times New Roman"/>
                        </a:rPr>
                        <a:t>3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2808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805320">
                <a:tc>
                  <a:txBody>
                    <a:bodyPr lIns="174600" rIns="174600" tIns="87120" bIns="87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Нитрифицирующие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2808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ffcc00"/>
                          </a:solidFill>
                          <a:latin typeface="Times New Roman"/>
                        </a:rPr>
                        <a:t>-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Окисляют аммиак до </a:t>
                      </a:r>
                      <a:r>
                        <a:rPr b="1" lang="en-US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NO</a:t>
                      </a:r>
                      <a:r>
                        <a:rPr b="1" lang="ru-RU" sz="1900" spc="-1" strike="noStrike" baseline="-30000">
                          <a:solidFill>
                            <a:srgbClr val="7f7f7f"/>
                          </a:solidFill>
                          <a:latin typeface="Times New Roman"/>
                        </a:rPr>
                        <a:t>2</a:t>
                      </a:r>
                      <a:r>
                        <a:rPr b="1" lang="ru-RU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 и </a:t>
                      </a:r>
                      <a:r>
                        <a:rPr b="1" lang="en-US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NO</a:t>
                      </a:r>
                      <a:r>
                        <a:rPr b="1" lang="ru-RU" sz="1900" spc="-1" strike="noStrike" baseline="-30000">
                          <a:solidFill>
                            <a:srgbClr val="7f7f7f"/>
                          </a:solidFill>
                          <a:latin typeface="Times New Roman"/>
                        </a:rPr>
                        <a:t>3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2808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857160">
                <a:tc>
                  <a:txBody>
                    <a:bodyPr lIns="174600" rIns="174600" tIns="87120" bIns="87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Денитрифицирующие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2808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ffcc00"/>
                          </a:solidFill>
                          <a:latin typeface="Times New Roman"/>
                        </a:rPr>
                        <a:t>&lt;500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ffcc00"/>
                          </a:solidFill>
                          <a:latin typeface="Arial"/>
                        </a:rPr>
                        <a:t>1000000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ffcc00"/>
                          </a:solidFill>
                          <a:latin typeface="Arial"/>
                        </a:rPr>
                        <a:t>100000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нитраты до </a:t>
                      </a:r>
                      <a:r>
                        <a:rPr b="1" lang="en-US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NO</a:t>
                      </a:r>
                      <a:r>
                        <a:rPr b="1" lang="ru-RU" sz="1900" spc="-1" strike="noStrike" baseline="-30000">
                          <a:solidFill>
                            <a:srgbClr val="7f7f7f"/>
                          </a:solidFill>
                          <a:latin typeface="Times New Roman"/>
                        </a:rPr>
                        <a:t>2</a:t>
                      </a:r>
                      <a:r>
                        <a:rPr b="1" lang="ru-RU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, </a:t>
                      </a:r>
                      <a:r>
                        <a:rPr b="1" lang="en-US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N</a:t>
                      </a:r>
                      <a:r>
                        <a:rPr b="1" lang="ru-RU" sz="1900" spc="-1" strike="noStrike" baseline="-30000">
                          <a:solidFill>
                            <a:srgbClr val="7f7f7f"/>
                          </a:solidFill>
                          <a:latin typeface="Times New Roman"/>
                        </a:rPr>
                        <a:t>2</a:t>
                      </a:r>
                      <a:r>
                        <a:rPr b="1" lang="ru-RU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 и </a:t>
                      </a:r>
                      <a:r>
                        <a:rPr b="1" lang="en-US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NO</a:t>
                      </a:r>
                      <a:r>
                        <a:rPr b="1" lang="ru-RU" sz="1900" spc="-1" strike="noStrike" baseline="-30000">
                          <a:solidFill>
                            <a:srgbClr val="7f7f7f"/>
                          </a:solidFill>
                          <a:latin typeface="Times New Roman"/>
                        </a:rPr>
                        <a:t>3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2808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1094760">
                <a:tc>
                  <a:txBody>
                    <a:bodyPr lIns="174600" rIns="174600" tIns="87120" bIns="87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Сульфатредуцирующие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2808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2808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ffcc00"/>
                          </a:solidFill>
                          <a:latin typeface="Times New Roman"/>
                        </a:rPr>
                        <a:t>&lt;300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2808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2808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2808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2808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2808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b="1" lang="ru-RU" sz="30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100</a:t>
                      </a:r>
                      <a:endParaRPr b="0" lang="ru-RU" sz="30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2808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74600" rIns="174600" tIns="87120" bIns="87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органику до уксусной кислоты, а сульфаты до </a:t>
                      </a:r>
                      <a:r>
                        <a:rPr b="1" lang="en-US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H</a:t>
                      </a:r>
                      <a:r>
                        <a:rPr b="1" lang="ru-RU" sz="1900" spc="-1" strike="noStrike" baseline="-30000">
                          <a:solidFill>
                            <a:srgbClr val="7f7f7f"/>
                          </a:solidFill>
                          <a:latin typeface="Times New Roman"/>
                        </a:rPr>
                        <a:t>2</a:t>
                      </a:r>
                      <a:r>
                        <a:rPr b="1" lang="en-US" sz="1900" spc="-1" strike="noStrike">
                          <a:solidFill>
                            <a:srgbClr val="7f7f7f"/>
                          </a:solidFill>
                          <a:latin typeface="Times New Roman"/>
                        </a:rPr>
                        <a:t>S</a:t>
                      </a:r>
                      <a:endParaRPr b="0" lang="ru-RU" sz="1900" spc="-1" strike="noStrike">
                        <a:latin typeface="Arial"/>
                      </a:endParaRPr>
                    </a:p>
                  </a:txBody>
                  <a:tcPr marL="174600" marR="174600">
                    <a:lnL w="12240">
                      <a:solidFill>
                        <a:srgbClr val="7f7f7f"/>
                      </a:solidFill>
                    </a:lnL>
                    <a:lnR w="2808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28080">
                      <a:solidFill>
                        <a:srgbClr val="7f7f7f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4"/>
          <p:cNvSpPr/>
          <p:nvPr/>
        </p:nvSpPr>
        <p:spPr>
          <a:xfrm>
            <a:off x="2417400" y="1887480"/>
            <a:ext cx="19561320" cy="984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С процессами коррозии связывают </a:t>
            </a: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сульфатредуцирующие и денитрифицирующие микроорганизмы. 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Сульфатредуцирующие бактерии 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вызывают коррозию металлов в процессах катодной деполяризации. Значительная коррозия (&gt; 200 г/м2 металла за 2 недели) может происходить тогда, когда их количество в воде составляет 1000 – 10000 клеток в 1 мл воды. Повреждения, вызываемые сульфатредуцирующими бактериями, выглядят на поверхности металла в виде глубоких лагун. 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Денитрифицирующие микроорганизмы 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ускоряют процесс коррозии, образуя коррозионно-активные соединения (СО2 и </a:t>
            </a:r>
            <a:r>
              <a:rPr b="1" lang="en-US" sz="4000" spc="-1" strike="noStrike">
                <a:solidFill>
                  <a:srgbClr val="404040"/>
                </a:solidFill>
                <a:latin typeface="Bandera Pro Thin"/>
              </a:rPr>
              <a:t>NH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3), которые вызывают электрохимическую коррозию металлов. Коррозирующая способность денитрифицирующих микроорганизмов в ряде случаев может быть выше, чем сульфатредуцирующих. </a:t>
            </a: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Они вызывают значительную коррозию оборудования при количестве их от 1000 до 10000 клеток в 1 мл воды. Разрушаться может более </a:t>
            </a:r>
            <a:r>
              <a:rPr b="1" lang="ru-RU" sz="4000" spc="-1" strike="noStrike" u="sng">
                <a:solidFill>
                  <a:srgbClr val="ff0000"/>
                </a:solidFill>
                <a:uFillTx/>
                <a:latin typeface="Bandera Pro Thin"/>
              </a:rPr>
              <a:t>330 г/м2 металла за 2 недели</a:t>
            </a:r>
            <a:r>
              <a:rPr b="1" lang="ru-RU" sz="4000" spc="-1" strike="noStrike" u="sng">
                <a:solidFill>
                  <a:srgbClr val="404040"/>
                </a:solidFill>
                <a:uFillTx/>
                <a:latin typeface="Bandera Pro Thin"/>
              </a:rPr>
              <a:t>.</a:t>
            </a: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 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Количество сульфатредуцирующих бактерий в воде скважин №№ 8 и 14 незначительно.</a:t>
            </a:r>
            <a:r>
              <a:rPr b="0" lang="ru-RU" sz="4000" spc="-1" strike="noStrike">
                <a:solidFill>
                  <a:srgbClr val="404040"/>
                </a:solidFill>
                <a:latin typeface="Bandera Pro Thin"/>
              </a:rPr>
              <a:t> 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4"/>
          <p:cNvSpPr/>
          <p:nvPr/>
        </p:nvSpPr>
        <p:spPr>
          <a:xfrm>
            <a:off x="2417400" y="1887480"/>
            <a:ext cx="19561320" cy="104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Гетеротрофные бактерии 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могут способствовать возникновению коррозии косвенно, за счет поглощения кислорода на окисление органического вещества и создания, таким образом, благоприятной обстановки для развития анаэробной микрофлоры – сульфатредуцирующих и денитрифицирующих микроорганизмов.  В водах исследуемых скважин их количество незначительно, поэтому причиной коррозии металлического оборудования они не могут быть.</a:t>
            </a:r>
            <a:endParaRPr b="0" lang="ru-RU" sz="4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Реальной причиной 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коррозии являются </a:t>
            </a: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денитрифицирующие микроорганизмы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, количество которых в воде скважин №№ 8 и 14 очень большое – 100000 и 1000000 клеток в 1 мл воды соответственно. На поверхности металлического оборудования эти бактерии вызывают появление многочисленных питтингов и язв. Причиной появления в воде большого количества данных бактерий может быть наличие в ней нитратсодержащих веществ, которые, в свою очередь, могут проникать в водоносный пласт с поверхности (нитратсодержащие удобрения).</a:t>
            </a:r>
            <a:endParaRPr b="0" lang="ru-RU" sz="4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4"/>
          <p:cNvSpPr/>
          <p:nvPr/>
        </p:nvSpPr>
        <p:spPr>
          <a:xfrm>
            <a:off x="2408040" y="1887480"/>
            <a:ext cx="19561320" cy="923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О том, что существует </a:t>
            </a: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загрязняющий фактор, </a:t>
            </a: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говорит наличие большого количества в воде этих скважин </a:t>
            </a: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аммонифицирующих и уробактерий. </a:t>
            </a: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Уробактерии являются весьма специфичной группой. Они используют в качестве источника азота только мочевину и соли мочевой кислоты. Источником последних могут быть как канализационные сточные воды, так и удобрения.</a:t>
            </a:r>
            <a:endParaRPr b="0" lang="ru-RU" sz="4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Веществом, способствующим развитию аммонифицирующих бактерий, могут быть также нитратсодержащие удобрения и химикалии.</a:t>
            </a:r>
            <a:endParaRPr b="0" lang="ru-RU" sz="4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Как было указано выше участок водозабора южного расположен в экологически сложном районе, особенно, следует отметить тот факт, что с юга водозабор оконтурен садово-огородными участками и территорией теплично-парникового хозяйства. </a:t>
            </a: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На основании рассмотренного примера можно сделать выводы о влиянии техногенной нагрузки на качество исходной воды и как следствие ухудшение состояния оборудования и трубопроводов системы водоснабжения. 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548640" y="511920"/>
            <a:ext cx="15426360" cy="12655080"/>
          </a:xfrm>
          <a:prstGeom prst="rect">
            <a:avLst/>
          </a:prstGeom>
          <a:solidFill>
            <a:srgbClr val="222b45"/>
          </a:solidFill>
          <a:ln w="12600">
            <a:solidFill>
              <a:srgbClr val="191f3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CustomShape 2"/>
          <p:cNvSpPr/>
          <p:nvPr/>
        </p:nvSpPr>
        <p:spPr>
          <a:xfrm>
            <a:off x="15949800" y="511920"/>
            <a:ext cx="7872120" cy="1267632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CustomShape 3"/>
          <p:cNvSpPr/>
          <p:nvPr/>
        </p:nvSpPr>
        <p:spPr>
          <a:xfrm>
            <a:off x="2045880" y="4195800"/>
            <a:ext cx="12432240" cy="521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ffff00"/>
                </a:solidFill>
                <a:latin typeface="Bandera Pro Thin"/>
              </a:rPr>
              <a:t>Влияние техногенных нагрузок </a:t>
            </a: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ffff00"/>
                </a:solidFill>
                <a:latin typeface="Bandera Pro Thin"/>
              </a:rPr>
              <a:t>по площади водосбора </a:t>
            </a: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ffff00"/>
                </a:solidFill>
                <a:latin typeface="Bandera Pro Thin"/>
              </a:rPr>
              <a:t>на интенсивность </a:t>
            </a: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ffff00"/>
                </a:solidFill>
                <a:latin typeface="Bandera Pro Thin"/>
              </a:rPr>
              <a:t>коррозии и осадкообразования</a:t>
            </a:r>
            <a:endParaRPr b="0" lang="ru-RU" sz="6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3600" spc="-1" strike="noStrike">
                <a:solidFill>
                  <a:srgbClr val="ffffff"/>
                </a:solidFill>
                <a:latin typeface="Bandera Pro Thin"/>
              </a:rPr>
              <a:t>Кармалов А.И. Филимонова С.В.</a:t>
            </a:r>
            <a:r>
              <a:rPr b="0" lang="ru-RU" sz="3600" spc="-1" strike="noStrike">
                <a:solidFill>
                  <a:srgbClr val="ffffff"/>
                </a:solidFill>
                <a:latin typeface="Bandera Pro Thin"/>
              </a:rPr>
              <a:t> 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4"/>
          <p:cNvSpPr/>
          <p:nvPr/>
        </p:nvSpPr>
        <p:spPr>
          <a:xfrm>
            <a:off x="2417400" y="3118680"/>
            <a:ext cx="19561320" cy="740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Проведенные специальные работы по изучению микробиологического состава подземных вод показали, что вода в скважинах водозабора содержит </a:t>
            </a: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метанобразующие бактерии, </a:t>
            </a: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которые ведут активную деятельность по образованию метана. </a:t>
            </a: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Метанобразующие бактерии выявлены во всех 20 пробах воды из скважин водозабора. </a:t>
            </a: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Эта деятельность негативным образом влияет на состояние инженерных сооружений водозабора: может способствовать накоплению метана в павильонах скважин и колодцах, что является не безопасным, а также и </a:t>
            </a: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создает в комплексе с другими микробами, присутствующими в водоносных горизонтах (денитрифицирующими, сульфатредуцирующими, нитрифицирующими, гетеротрофными и углеводородокисляющими бактериями) чрезвычайно активную коррозионную среду.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4"/>
          <p:cNvSpPr/>
          <p:nvPr/>
        </p:nvSpPr>
        <p:spPr>
          <a:xfrm>
            <a:off x="1260000" y="8961840"/>
            <a:ext cx="4159080" cy="374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rgbClr val="404040"/>
                </a:solidFill>
                <a:latin typeface="Arial"/>
              </a:rPr>
              <a:t>Состояние секции водоподъемной трубы на артезианской скважине № 14.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78" name="Picture 7" descr="09070003"/>
          <p:cNvPicPr/>
          <p:nvPr/>
        </p:nvPicPr>
        <p:blipFill>
          <a:blip r:embed="rId1"/>
          <a:stretch/>
        </p:blipFill>
        <p:spPr>
          <a:xfrm>
            <a:off x="5948640" y="548640"/>
            <a:ext cx="17880120" cy="12618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548640" y="53028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4"/>
          <p:cNvSpPr/>
          <p:nvPr/>
        </p:nvSpPr>
        <p:spPr>
          <a:xfrm>
            <a:off x="1226520" y="1200600"/>
            <a:ext cx="5082480" cy="496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Состояние фильтров артезианских скважин в измененных 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физико-химических условиях. 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83" name="Picture 4" descr="рис2_"/>
          <p:cNvPicPr/>
          <p:nvPr/>
        </p:nvPicPr>
        <p:blipFill>
          <a:blip r:embed="rId1"/>
          <a:stretch/>
        </p:blipFill>
        <p:spPr>
          <a:xfrm>
            <a:off x="5307840" y="552240"/>
            <a:ext cx="18520560" cy="12633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548640" y="53028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4"/>
          <p:cNvSpPr/>
          <p:nvPr/>
        </p:nvSpPr>
        <p:spPr>
          <a:xfrm>
            <a:off x="17922960" y="1200600"/>
            <a:ext cx="5082480" cy="496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Состояние фильтров артезианских скважин в измененных </a:t>
            </a:r>
            <a:endParaRPr b="0" lang="ru-RU" sz="40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физико-химических условиях. 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88" name="Picture 4" descr="рис3_"/>
          <p:cNvPicPr/>
          <p:nvPr/>
        </p:nvPicPr>
        <p:blipFill>
          <a:blip r:embed="rId1"/>
          <a:stretch/>
        </p:blipFill>
        <p:spPr>
          <a:xfrm>
            <a:off x="548640" y="511920"/>
            <a:ext cx="18342360" cy="12655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4"/>
          <p:cNvSpPr/>
          <p:nvPr/>
        </p:nvSpPr>
        <p:spPr>
          <a:xfrm>
            <a:off x="2408040" y="4547880"/>
            <a:ext cx="19561320" cy="435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Современный подход к эксплуатации водоподъемного оборудования используемого для добычи питьевой воды из подземного водоисточника должен подразумевать, мониторинг состояния гидрогеохимической среды, мониторинг состояния водоподъемных колонн, фильтров, погружных насосов. Только при таком подходе, можно говорить о рациональной эксплуатации водозаборных скважин, заключающейся в своевременном применении различных методов борьбы с вышеописанными явлениями. 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222b4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2"/>
          <p:cNvSpPr/>
          <p:nvPr/>
        </p:nvSpPr>
        <p:spPr>
          <a:xfrm>
            <a:off x="4441680" y="4331160"/>
            <a:ext cx="15512040" cy="374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ru-RU" sz="8000" spc="-1" strike="noStrike">
                <a:solidFill>
                  <a:srgbClr val="ffffff"/>
                </a:solidFill>
                <a:latin typeface="Bandera Pro Thin"/>
              </a:rPr>
              <a:t>Диагностика технического состояния скважин и водоподъемного оборудования</a:t>
            </a:r>
            <a:endParaRPr b="0" lang="ru-RU" sz="8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4"/>
          <p:cNvSpPr/>
          <p:nvPr/>
        </p:nvSpPr>
        <p:spPr>
          <a:xfrm>
            <a:off x="2408040" y="1078920"/>
            <a:ext cx="19561320" cy="1243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75000"/>
              </a:lnSpc>
            </a:pPr>
            <a:r>
              <a:rPr b="1" i="1" lang="ru-RU" sz="4800" spc="-1" strike="noStrike">
                <a:solidFill>
                  <a:srgbClr val="404040"/>
                </a:solidFill>
                <a:latin typeface="Bandera Pro Thin"/>
              </a:rPr>
              <a:t>Диагностика технического состояния артезианских скважин:</a:t>
            </a:r>
            <a:endParaRPr b="0" lang="ru-RU" sz="4800" spc="-1" strike="noStrike">
              <a:latin typeface="Arial"/>
            </a:endParaRPr>
          </a:p>
          <a:p>
            <a:pPr algn="ctr">
              <a:lnSpc>
                <a:spcPct val="75000"/>
              </a:lnSpc>
            </a:pPr>
            <a:endParaRPr b="0" lang="ru-RU" sz="4800" spc="-1" strike="noStrike">
              <a:latin typeface="Arial"/>
            </a:endParaRPr>
          </a:p>
          <a:p>
            <a:pPr algn="just">
              <a:lnSpc>
                <a:spcPct val="75000"/>
              </a:lnSpc>
            </a:pPr>
            <a:endParaRPr b="0" lang="ru-RU" sz="4800" spc="-1" strike="noStrike">
              <a:latin typeface="Arial"/>
            </a:endParaRPr>
          </a:p>
          <a:p>
            <a:pPr marL="571680" indent="-571320" algn="just">
              <a:lnSpc>
                <a:spcPct val="75000"/>
              </a:lnSpc>
              <a:buClr>
                <a:srgbClr val="404040"/>
              </a:buClr>
              <a:buFont typeface="Arial"/>
              <a:buChar char="•"/>
            </a:pPr>
            <a:r>
              <a:rPr b="1" i="1" lang="ru-RU" sz="3600" spc="-1" strike="noStrike">
                <a:solidFill>
                  <a:srgbClr val="404040"/>
                </a:solidFill>
                <a:latin typeface="Bandera Pro Thin"/>
              </a:rPr>
              <a:t>оценка герметичности обсадных труб и целостности фильтров, 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75000"/>
              </a:lnSpc>
            </a:pP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75000"/>
              </a:lnSpc>
              <a:buClr>
                <a:srgbClr val="404040"/>
              </a:buClr>
              <a:buFont typeface="Arial"/>
              <a:buChar char="•"/>
            </a:pPr>
            <a:r>
              <a:rPr b="1" i="1" lang="ru-RU" sz="3600" spc="-1" strike="noStrike">
                <a:solidFill>
                  <a:srgbClr val="404040"/>
                </a:solidFill>
                <a:latin typeface="Bandera Pro Thin"/>
              </a:rPr>
              <a:t>оценка степени коррозии обсадных труб и фильтров, 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75000"/>
              </a:lnSpc>
            </a:pP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75000"/>
              </a:lnSpc>
              <a:buClr>
                <a:srgbClr val="404040"/>
              </a:buClr>
              <a:buFont typeface="Arial"/>
              <a:buChar char="•"/>
            </a:pPr>
            <a:r>
              <a:rPr b="1" i="1" lang="ru-RU" sz="3600" spc="-1" strike="noStrike">
                <a:solidFill>
                  <a:srgbClr val="404040"/>
                </a:solidFill>
                <a:latin typeface="Bandera Pro Thin"/>
              </a:rPr>
              <a:t>установление степени кольматации химического и биологического происхождения на поверхности обсадных труб и перфорационных отверстиях фильтров, 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75000"/>
              </a:lnSpc>
            </a:pP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75000"/>
              </a:lnSpc>
              <a:buClr>
                <a:srgbClr val="404040"/>
              </a:buClr>
              <a:buFont typeface="Arial"/>
              <a:buChar char="•"/>
            </a:pPr>
            <a:r>
              <a:rPr b="1" i="1" lang="ru-RU" sz="3600" spc="-1" strike="noStrike">
                <a:solidFill>
                  <a:srgbClr val="404040"/>
                </a:solidFill>
                <a:latin typeface="Bandera Pro Thin"/>
              </a:rPr>
              <a:t>выявление песчано-глинистых отложений на забое скважины, обнаружение посторонних предметов в стволе скважины.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75000"/>
              </a:lnSpc>
            </a:pPr>
            <a:endParaRPr b="0" lang="ru-RU" sz="3600" spc="-1" strike="noStrike">
              <a:latin typeface="Arial"/>
            </a:endParaRPr>
          </a:p>
          <a:p>
            <a:pPr algn="just">
              <a:lnSpc>
                <a:spcPct val="75000"/>
              </a:lnSpc>
            </a:pP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75000"/>
              </a:lnSpc>
              <a:buClr>
                <a:srgbClr val="404040"/>
              </a:buClr>
              <a:buFont typeface="Arial"/>
              <a:buChar char="•"/>
            </a:pPr>
            <a:r>
              <a:rPr b="1" i="1" lang="ru-RU" sz="3600" spc="-1" strike="noStrike">
                <a:solidFill>
                  <a:srgbClr val="404040"/>
                </a:solidFill>
                <a:latin typeface="Bandera Pro Thin"/>
              </a:rPr>
              <a:t>Извлечение посторонних предметов из ствола скважин.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75000"/>
              </a:lnSpc>
            </a:pP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75000"/>
              </a:lnSpc>
              <a:buClr>
                <a:srgbClr val="404040"/>
              </a:buClr>
              <a:buFont typeface="Arial"/>
              <a:buChar char="•"/>
            </a:pPr>
            <a:r>
              <a:rPr b="1" i="1" lang="ru-RU" sz="3600" spc="-1" strike="noStrike">
                <a:solidFill>
                  <a:srgbClr val="404040"/>
                </a:solidFill>
                <a:latin typeface="Bandera Pro Thin"/>
              </a:rPr>
              <a:t>Восстановление производительности скважин путем устранения причин пескования различного рода, включая монтаж дополнительной полимерной фильтровой колонны.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75000"/>
              </a:lnSpc>
            </a:pP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75000"/>
              </a:lnSpc>
              <a:buClr>
                <a:srgbClr val="404040"/>
              </a:buClr>
              <a:buFont typeface="Arial"/>
              <a:buChar char="•"/>
            </a:pPr>
            <a:r>
              <a:rPr b="1" i="1" lang="ru-RU" sz="3600" spc="-1" strike="noStrike">
                <a:solidFill>
                  <a:srgbClr val="404040"/>
                </a:solidFill>
                <a:latin typeface="Bandera Pro Thin"/>
              </a:rPr>
              <a:t>    </a:t>
            </a:r>
            <a:r>
              <a:rPr b="1" i="1" lang="ru-RU" sz="3600" spc="-1" strike="noStrike">
                <a:solidFill>
                  <a:srgbClr val="404040"/>
                </a:solidFill>
                <a:latin typeface="Bandera Pro Thin"/>
              </a:rPr>
              <a:t>Реагентная обработка скважины и её прифильтровой зоны с целью интенсификации производительности (дебита).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75000"/>
              </a:lnSpc>
            </a:pP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75000"/>
              </a:lnSpc>
              <a:buClr>
                <a:srgbClr val="404040"/>
              </a:buClr>
              <a:buFont typeface="Arial"/>
              <a:buChar char="•"/>
            </a:pPr>
            <a:r>
              <a:rPr b="1" i="1" lang="ru-RU" sz="3600" spc="-1" strike="noStrike">
                <a:solidFill>
                  <a:srgbClr val="404040"/>
                </a:solidFill>
                <a:latin typeface="Bandera Pro Thin"/>
              </a:rPr>
              <a:t>Опытные откачки по завершению регенерации скважин.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75000"/>
              </a:lnSpc>
            </a:pP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75000"/>
              </a:lnSpc>
              <a:buClr>
                <a:srgbClr val="404040"/>
              </a:buClr>
              <a:buFont typeface="Arial"/>
              <a:buChar char="•"/>
            </a:pPr>
            <a:r>
              <a:rPr b="1" i="1" lang="ru-RU" sz="3600" spc="-1" strike="noStrike">
                <a:solidFill>
                  <a:srgbClr val="404040"/>
                </a:solidFill>
                <a:latin typeface="Bandera Pro Thin"/>
              </a:rPr>
              <a:t>Составление исполнительной документации по результатам работ 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75000"/>
              </a:lnSpc>
            </a:pPr>
            <a:endParaRPr b="0" lang="ru-RU" sz="3600" spc="-1" strike="noStrike">
              <a:latin typeface="Arial"/>
            </a:endParaRPr>
          </a:p>
          <a:p>
            <a:pPr algn="just">
              <a:lnSpc>
                <a:spcPct val="75000"/>
              </a:lnSpc>
            </a:pP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CustomShape 4"/>
          <p:cNvSpPr/>
          <p:nvPr/>
        </p:nvSpPr>
        <p:spPr>
          <a:xfrm>
            <a:off x="1667520" y="2934000"/>
            <a:ext cx="10059840" cy="777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На примере скважины № 22 – телеметрическое обследование зафиксировало начало образования кольматирующего материала химического характера в перфорации фильтрующей части скважины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В большинстве случаев кольматаж фильтров приводит к преждевременному выходу скважин из строя.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Для обеспечения нормативного срока эксплуатации скважин необходимо проведение работ по восстановлению их производительности.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203" name="Picture 9" descr="Перфорация"/>
          <p:cNvPicPr/>
          <p:nvPr/>
        </p:nvPicPr>
        <p:blipFill>
          <a:blip r:embed="rId1"/>
          <a:stretch/>
        </p:blipFill>
        <p:spPr>
          <a:xfrm>
            <a:off x="12846240" y="511920"/>
            <a:ext cx="10982520" cy="8943840"/>
          </a:xfrm>
          <a:prstGeom prst="rect">
            <a:avLst/>
          </a:prstGeom>
          <a:ln>
            <a:noFill/>
          </a:ln>
        </p:spPr>
      </p:pic>
      <p:sp>
        <p:nvSpPr>
          <p:cNvPr id="204" name="CustomShape 5"/>
          <p:cNvSpPr/>
          <p:nvPr/>
        </p:nvSpPr>
        <p:spPr>
          <a:xfrm>
            <a:off x="12978720" y="10809000"/>
            <a:ext cx="107172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404040"/>
                </a:solidFill>
                <a:latin typeface="Bandera Pro Thin"/>
              </a:rPr>
              <a:t>Водозабор № 2 ЗАТО Северск, скважина № 22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ustomShape 4"/>
          <p:cNvSpPr/>
          <p:nvPr/>
        </p:nvSpPr>
        <p:spPr>
          <a:xfrm>
            <a:off x="1667520" y="2934000"/>
            <a:ext cx="10059840" cy="947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7f7f7f"/>
                </a:solidFill>
                <a:latin typeface="Bandera Pro Thin"/>
              </a:rPr>
              <a:t>Диагностика технического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7f7f7f"/>
                </a:solidFill>
                <a:latin typeface="Bandera Pro Thin"/>
              </a:rPr>
              <a:t>состояния скважины производится методом телеметрии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7f7f7f"/>
                </a:solidFill>
                <a:latin typeface="Bandera Pro Thin"/>
              </a:rPr>
              <a:t>На примере скважины № 4 -  прибором чётко зафиксировано наличие кольматажа биологического характера на внутренней фильтрующей части скважины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7f7f7f"/>
                </a:solidFill>
                <a:latin typeface="Bandera Pro Thin"/>
              </a:rPr>
              <a:t>Термин кольматаж (от французского colmatage – закупорка, засорение, естественная цементация) используется для объяснения причин снижения фильтрационных характеристик водовмещающих пород и фильтрующих элементов водозаборных сооружений</a:t>
            </a:r>
            <a:r>
              <a:rPr b="1" lang="ru-RU" sz="4000" spc="-1" strike="noStrike">
                <a:solidFill>
                  <a:srgbClr val="7f7f7f"/>
                </a:solidFill>
                <a:latin typeface="Bandera Pro Thin"/>
              </a:rPr>
              <a:t> 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7f7f7f"/>
                </a:solidFill>
                <a:latin typeface="Bandera Pro Thin"/>
              </a:rPr>
              <a:t> 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09" name="CustomShape 5"/>
          <p:cNvSpPr/>
          <p:nvPr/>
        </p:nvSpPr>
        <p:spPr>
          <a:xfrm>
            <a:off x="12911040" y="10373760"/>
            <a:ext cx="107172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404040"/>
                </a:solidFill>
                <a:latin typeface="Bandera Pro Thin"/>
              </a:rPr>
              <a:t>г. Асино Орловский водозабор скважина № 4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210" name="Picture 12" descr="Презент рис 1"/>
          <p:cNvPicPr/>
          <p:nvPr/>
        </p:nvPicPr>
        <p:blipFill>
          <a:blip r:embed="rId1"/>
          <a:stretch/>
        </p:blipFill>
        <p:spPr>
          <a:xfrm>
            <a:off x="12710520" y="511920"/>
            <a:ext cx="11117880" cy="9189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" dur="indefinite" restart="never" nodeType="tmRoot">
          <p:childTnLst>
            <p:seq>
              <p:cTn id="17" dur="indefinite" nodeType="mainSeq"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4"/>
          <p:cNvSpPr/>
          <p:nvPr/>
        </p:nvSpPr>
        <p:spPr>
          <a:xfrm>
            <a:off x="1667520" y="2934000"/>
            <a:ext cx="10059840" cy="777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При диагностики технического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состояния скважины № 9 прибором визуального контроля чётко зафиксировано нарушение герметичности обсадной колонны вследствие которого наблюдается вынос песка в скважину из затрубного пространства.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Эксплуатация артезианских скважин, подверженных процессу пескования, за очень короткое время выводит из строя водоподъемное оборудование и за очень короткий период работоспособность скважины.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15" name="CustomShape 5"/>
          <p:cNvSpPr/>
          <p:nvPr/>
        </p:nvSpPr>
        <p:spPr>
          <a:xfrm>
            <a:off x="12642120" y="1920240"/>
            <a:ext cx="107172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404040"/>
                </a:solidFill>
                <a:latin typeface="Bandera Pro Thin"/>
              </a:rPr>
              <a:t>г. Асино Орловский водозабор скважина № 9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12166560" y="3213000"/>
            <a:ext cx="11646000" cy="7899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12" descr=""/>
          <p:cNvPicPr/>
          <p:nvPr/>
        </p:nvPicPr>
        <p:blipFill>
          <a:blip r:embed="rId1"/>
          <a:stretch/>
        </p:blipFill>
        <p:spPr>
          <a:xfrm>
            <a:off x="972000" y="-446040"/>
            <a:ext cx="22107600" cy="14072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325440" y="54864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0" name="Picture 2" descr="Рис 10"/>
          <p:cNvPicPr/>
          <p:nvPr/>
        </p:nvPicPr>
        <p:blipFill>
          <a:blip r:embed="rId1"/>
          <a:stretch/>
        </p:blipFill>
        <p:spPr>
          <a:xfrm>
            <a:off x="14703480" y="4106880"/>
            <a:ext cx="8205480" cy="5559840"/>
          </a:xfrm>
          <a:prstGeom prst="rect">
            <a:avLst/>
          </a:prstGeom>
          <a:ln>
            <a:noFill/>
          </a:ln>
        </p:spPr>
      </p:pic>
      <p:pic>
        <p:nvPicPr>
          <p:cNvPr id="221" name="Picture 3" descr="Рис 8"/>
          <p:cNvPicPr/>
          <p:nvPr/>
        </p:nvPicPr>
        <p:blipFill>
          <a:blip r:embed="rId2"/>
          <a:stretch/>
        </p:blipFill>
        <p:spPr>
          <a:xfrm>
            <a:off x="1181520" y="2588040"/>
            <a:ext cx="12806280" cy="8597160"/>
          </a:xfrm>
          <a:prstGeom prst="rect">
            <a:avLst/>
          </a:prstGeom>
          <a:ln>
            <a:noFill/>
          </a:ln>
        </p:spPr>
      </p:pic>
      <p:sp>
        <p:nvSpPr>
          <p:cNvPr id="222" name="CustomShape 4"/>
          <p:cNvSpPr/>
          <p:nvPr/>
        </p:nvSpPr>
        <p:spPr>
          <a:xfrm>
            <a:off x="1257480" y="968040"/>
            <a:ext cx="107172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7f7f7f"/>
                </a:solidFill>
                <a:latin typeface="Calibri"/>
              </a:rPr>
              <a:t>Рис. 8 Кадр обследования водозаборной скважины № 3.1 на глубине 21,00 м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23" name="CustomShape 5"/>
          <p:cNvSpPr/>
          <p:nvPr/>
        </p:nvSpPr>
        <p:spPr>
          <a:xfrm>
            <a:off x="15077520" y="10202400"/>
            <a:ext cx="78314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Рис. 10 Кадр обследования водозаборной скважины № 3.1 на глубине 34,00 м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325440" y="54864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7" name="Picture 2" descr=""/>
          <p:cNvPicPr/>
          <p:nvPr/>
        </p:nvPicPr>
        <p:blipFill>
          <a:blip r:embed="rId1"/>
          <a:stretch/>
        </p:blipFill>
        <p:spPr>
          <a:xfrm>
            <a:off x="1252440" y="1490760"/>
            <a:ext cx="14312520" cy="10734120"/>
          </a:xfrm>
          <a:prstGeom prst="rect">
            <a:avLst/>
          </a:prstGeom>
          <a:ln>
            <a:noFill/>
          </a:ln>
        </p:spPr>
      </p:pic>
      <p:pic>
        <p:nvPicPr>
          <p:cNvPr id="228" name="Picture 4" descr=""/>
          <p:cNvPicPr/>
          <p:nvPr/>
        </p:nvPicPr>
        <p:blipFill>
          <a:blip r:embed="rId2"/>
          <a:stretch/>
        </p:blipFill>
        <p:spPr>
          <a:xfrm>
            <a:off x="16409520" y="952920"/>
            <a:ext cx="6663600" cy="11846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325440" y="54864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CustomShape 4"/>
          <p:cNvSpPr/>
          <p:nvPr/>
        </p:nvSpPr>
        <p:spPr>
          <a:xfrm>
            <a:off x="4000680" y="12338640"/>
            <a:ext cx="209775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7f7f7f"/>
                </a:solidFill>
                <a:latin typeface="Calibri"/>
              </a:rPr>
              <a:t>Рис. 2 Кадр обследования водозаборной скважины № 16 на глубине 4,50 м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233" name="Picture 2" descr="Рис 2"/>
          <p:cNvPicPr/>
          <p:nvPr/>
        </p:nvPicPr>
        <p:blipFill>
          <a:blip r:embed="rId1"/>
          <a:stretch/>
        </p:blipFill>
        <p:spPr>
          <a:xfrm>
            <a:off x="3617640" y="1568160"/>
            <a:ext cx="15765840" cy="10633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52992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4"/>
          <p:cNvSpPr/>
          <p:nvPr/>
        </p:nvSpPr>
        <p:spPr>
          <a:xfrm>
            <a:off x="17273160" y="10188720"/>
            <a:ext cx="62172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ru-RU" sz="3600" spc="-1" strike="noStrike">
                <a:solidFill>
                  <a:srgbClr val="404040"/>
                </a:solidFill>
                <a:latin typeface="Bandera Pro Thin"/>
              </a:rPr>
              <a:t>Результат неправильного монтажа насоса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238" name="Рисунок 4" descr=""/>
          <p:cNvPicPr/>
          <p:nvPr/>
        </p:nvPicPr>
        <p:blipFill>
          <a:blip r:embed="rId1"/>
          <a:stretch/>
        </p:blipFill>
        <p:spPr>
          <a:xfrm>
            <a:off x="887040" y="1780200"/>
            <a:ext cx="12003480" cy="9602640"/>
          </a:xfrm>
          <a:prstGeom prst="rect">
            <a:avLst/>
          </a:prstGeom>
          <a:ln>
            <a:noFill/>
          </a:ln>
        </p:spPr>
      </p:pic>
      <p:pic>
        <p:nvPicPr>
          <p:cNvPr id="239" name="Picture 2" descr="Рис 6 в отчет"/>
          <p:cNvPicPr/>
          <p:nvPr/>
        </p:nvPicPr>
        <p:blipFill>
          <a:blip r:embed="rId2"/>
          <a:stretch/>
        </p:blipFill>
        <p:spPr>
          <a:xfrm>
            <a:off x="13466880" y="1780200"/>
            <a:ext cx="10023120" cy="6917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4"/>
          <p:cNvSpPr/>
          <p:nvPr/>
        </p:nvSpPr>
        <p:spPr>
          <a:xfrm>
            <a:off x="1090080" y="6904440"/>
            <a:ext cx="62172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404040"/>
                </a:solidFill>
                <a:latin typeface="Bandera Pro Thin"/>
              </a:rPr>
              <a:t>Дефект при бурении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244" name="Рисунок 3" descr=""/>
          <p:cNvPicPr/>
          <p:nvPr/>
        </p:nvPicPr>
        <p:blipFill>
          <a:blip r:embed="rId1"/>
          <a:stretch/>
        </p:blipFill>
        <p:spPr>
          <a:xfrm>
            <a:off x="8274240" y="511920"/>
            <a:ext cx="15572880" cy="12661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4"/>
          <p:cNvSpPr/>
          <p:nvPr/>
        </p:nvSpPr>
        <p:spPr>
          <a:xfrm>
            <a:off x="2138400" y="3068280"/>
            <a:ext cx="9079560" cy="941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Диагностическим прибором зачастую фиксируются посторонние предметы в стволе скважин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На примере скважины № 17 – на глубине 27,50 м находились посторонние предметы (ротор, втулка и днище от насоса), самое интересное – после подъема вышеуказанных предметов и повторном обследовании, на глубине 28,50 м находился оборвавшийся насос, впоследствии который был извлечен из скважины, что позволило выполнить дальнейший объем работ по регенерации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404040"/>
                </a:solidFill>
                <a:latin typeface="Bandera Pro Thin"/>
              </a:rPr>
              <a:t> 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249" name="Picture 7" descr="Рис"/>
          <p:cNvPicPr/>
          <p:nvPr/>
        </p:nvPicPr>
        <p:blipFill>
          <a:blip r:embed="rId1"/>
          <a:stretch/>
        </p:blipFill>
        <p:spPr>
          <a:xfrm>
            <a:off x="13159440" y="2435400"/>
            <a:ext cx="9740160" cy="7908480"/>
          </a:xfrm>
          <a:prstGeom prst="rect">
            <a:avLst/>
          </a:prstGeom>
          <a:ln>
            <a:noFill/>
          </a:ln>
        </p:spPr>
      </p:pic>
      <p:sp>
        <p:nvSpPr>
          <p:cNvPr id="250" name="CustomShape 5"/>
          <p:cNvSpPr/>
          <p:nvPr/>
        </p:nvSpPr>
        <p:spPr>
          <a:xfrm>
            <a:off x="14375520" y="11072880"/>
            <a:ext cx="78634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404040"/>
                </a:solidFill>
                <a:latin typeface="Bandera Pro Thin"/>
              </a:rPr>
              <a:t>г. Асино Орловский водозабор скважина № 17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29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4"/>
          <p:cNvSpPr/>
          <p:nvPr/>
        </p:nvSpPr>
        <p:spPr>
          <a:xfrm>
            <a:off x="13929840" y="9183240"/>
            <a:ext cx="9688320" cy="338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Производство работ по извлечению обнаруженных в скважине предметов также производилось на скважине №28/79, где была извлечена оборванная водоподъемная колонна, ниже которой опять обнаружен посторонний предмет.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55" name="CustomShape 5"/>
          <p:cNvSpPr/>
          <p:nvPr/>
        </p:nvSpPr>
        <p:spPr>
          <a:xfrm>
            <a:off x="3307320" y="11373120"/>
            <a:ext cx="78634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404040"/>
                </a:solidFill>
                <a:latin typeface="Bandera Pro Thin"/>
              </a:rPr>
              <a:t>с. Молчаново скважина № 28/79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256" name="Picture 7" descr="Посторон предмет"/>
          <p:cNvPicPr/>
          <p:nvPr/>
        </p:nvPicPr>
        <p:blipFill>
          <a:blip r:embed="rId1"/>
          <a:stretch/>
        </p:blipFill>
        <p:spPr>
          <a:xfrm>
            <a:off x="13929840" y="511920"/>
            <a:ext cx="9898920" cy="8028000"/>
          </a:xfrm>
          <a:prstGeom prst="rect">
            <a:avLst/>
          </a:prstGeom>
          <a:ln>
            <a:noFill/>
          </a:ln>
        </p:spPr>
      </p:pic>
      <p:pic>
        <p:nvPicPr>
          <p:cNvPr id="257" name="Picture 10" descr="Водопод колонна"/>
          <p:cNvPicPr/>
          <p:nvPr/>
        </p:nvPicPr>
        <p:blipFill>
          <a:blip r:embed="rId2"/>
          <a:stretch/>
        </p:blipFill>
        <p:spPr>
          <a:xfrm>
            <a:off x="1331640" y="2336760"/>
            <a:ext cx="11814480" cy="8554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" dur="indefinite" restart="never" nodeType="tmRoot">
          <p:childTnLst>
            <p:seq>
              <p:cTn id="31" dur="indefinite" nodeType="mainSeq"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36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41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4"/>
          <p:cNvSpPr/>
          <p:nvPr/>
        </p:nvSpPr>
        <p:spPr>
          <a:xfrm>
            <a:off x="1450080" y="3497760"/>
            <a:ext cx="21476880" cy="729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4400" spc="-1" strike="noStrike">
                <a:solidFill>
                  <a:srgbClr val="404040"/>
                </a:solidFill>
                <a:latin typeface="Bandera Pro Thin"/>
              </a:rPr>
              <a:t>Одновременно с кольматацией под воздействием физико-химических природных и антропогенных процессов развивается коррозия скважинного оборудования и формируются условия образования продуктов жизнедеятельности микроорганизмов, оказывающие эрозионное воздействие на элементы водоподъемного оборудования и скважины.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4400" spc="-1" strike="noStrike">
                <a:solidFill>
                  <a:srgbClr val="404040"/>
                </a:solidFill>
                <a:latin typeface="Bandera Pro Thin"/>
              </a:rPr>
              <a:t>В связи с этим должен выполняться мониторинг гидрогеохимических условий участка месторождения подземных вод и требуется осуществлять изучение в подземных водах природных микробных ассоциаций.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75000"/>
              </a:lnSpc>
            </a:pPr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4"/>
          <p:cNvSpPr/>
          <p:nvPr/>
        </p:nvSpPr>
        <p:spPr>
          <a:xfrm>
            <a:off x="1450080" y="4103280"/>
            <a:ext cx="21476880" cy="545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404040"/>
                </a:solidFill>
                <a:latin typeface="Bandera Pro Thin"/>
              </a:rPr>
              <a:t>Процесс кольматации артезианских скважин и водоподъемного оборудования развивается вследствие изменения химического состава воды под воздействием антропогеннозависимых термо-динамических процессов и гидродинамических условий в процессе эксплуатации.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404040"/>
                </a:solidFill>
                <a:latin typeface="Bandera Pro Thin"/>
              </a:rPr>
              <a:t>В результате содержащиеся в природной воде растворенные минеральные вещества переходят в твердую фазу, осаждаясь на всех элементах скважин и водоподъемного оборудования.</a:t>
            </a:r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4"/>
          <p:cNvSpPr/>
          <p:nvPr/>
        </p:nvSpPr>
        <p:spPr>
          <a:xfrm>
            <a:off x="1099800" y="4780440"/>
            <a:ext cx="22196160" cy="478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404040"/>
                </a:solidFill>
                <a:latin typeface="Bandera Pro Thin"/>
              </a:rPr>
              <a:t>Исследования микробиологического состава подземных вод  части территории Западно –сибирского месторождения, показали наличие в них различного количества микроорганизмов, участвующих в процессах сначала обрастания, затем коррозии и эрозии металлического скважинного оборудования 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548640" y="62856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CustomShape 2"/>
          <p:cNvSpPr/>
          <p:nvPr/>
        </p:nvSpPr>
        <p:spPr>
          <a:xfrm>
            <a:off x="3618000" y="1723320"/>
            <a:ext cx="1772208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800" spc="-1" strike="noStrike">
                <a:solidFill>
                  <a:srgbClr val="404040"/>
                </a:solidFill>
                <a:latin typeface="Bandera Pro Thin"/>
                <a:ea typeface="Lato Black"/>
              </a:rPr>
              <a:t>Условный перень инфраструктуры населенного пункта: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94" name="CustomShape 3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CustomShape 4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CustomShape 5"/>
          <p:cNvSpPr/>
          <p:nvPr/>
        </p:nvSpPr>
        <p:spPr>
          <a:xfrm>
            <a:off x="4205880" y="3663720"/>
            <a:ext cx="9191880" cy="82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457200" indent="-456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Водозабор подземных вод для хозяйственно-питьевого</a:t>
            </a:r>
            <a:br/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водоснабжения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7" name="CustomShape 6"/>
          <p:cNvSpPr/>
          <p:nvPr/>
        </p:nvSpPr>
        <p:spPr>
          <a:xfrm>
            <a:off x="4249440" y="4481280"/>
            <a:ext cx="9191880" cy="73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457200" indent="-456840">
              <a:lnSpc>
                <a:spcPts val="4079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Городские очистные сооружения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8" name="CustomShape 7"/>
          <p:cNvSpPr/>
          <p:nvPr/>
        </p:nvSpPr>
        <p:spPr>
          <a:xfrm>
            <a:off x="-3548880" y="3974040"/>
            <a:ext cx="9191880" cy="84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99" name="CustomShape 8"/>
          <p:cNvSpPr/>
          <p:nvPr/>
        </p:nvSpPr>
        <p:spPr>
          <a:xfrm>
            <a:off x="4249440" y="11167920"/>
            <a:ext cx="9191880" cy="73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457200" indent="-456840">
              <a:lnSpc>
                <a:spcPts val="4079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Пассажирское и грузовое автохозяйство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0" name="CustomShape 9"/>
          <p:cNvSpPr/>
          <p:nvPr/>
        </p:nvSpPr>
        <p:spPr>
          <a:xfrm>
            <a:off x="4201200" y="10367280"/>
            <a:ext cx="9191880" cy="82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457200" indent="-456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Городская свалка строительных отходов с хранилищем органических отходов свинофермы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1" name="CustomShape 10"/>
          <p:cNvSpPr/>
          <p:nvPr/>
        </p:nvSpPr>
        <p:spPr>
          <a:xfrm>
            <a:off x="4205880" y="9453960"/>
            <a:ext cx="9191880" cy="73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457200" indent="-456840">
              <a:lnSpc>
                <a:spcPts val="4079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Территория садово-огородного кооператива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2" name="CustomShape 11"/>
          <p:cNvSpPr/>
          <p:nvPr/>
        </p:nvSpPr>
        <p:spPr>
          <a:xfrm>
            <a:off x="4205880" y="8637480"/>
            <a:ext cx="9191880" cy="73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457200" indent="-456840">
              <a:lnSpc>
                <a:spcPts val="4079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Теплично-парниковое хозяйство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3" name="CustomShape 12"/>
          <p:cNvSpPr/>
          <p:nvPr/>
        </p:nvSpPr>
        <p:spPr>
          <a:xfrm>
            <a:off x="4249440" y="7863840"/>
            <a:ext cx="9191880" cy="82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457200" indent="-456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Солехранилище ТЭЦ:  1   ликвидированное</a:t>
            </a:r>
            <a:br/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                                       2   действующее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4" name="CustomShape 13"/>
          <p:cNvSpPr/>
          <p:nvPr/>
        </p:nvSpPr>
        <p:spPr>
          <a:xfrm>
            <a:off x="4205880" y="6955920"/>
            <a:ext cx="9191880" cy="73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457200" indent="-456840">
              <a:lnSpc>
                <a:spcPts val="4079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Мазутохозяйство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5" name="CustomShape 14"/>
          <p:cNvSpPr/>
          <p:nvPr/>
        </p:nvSpPr>
        <p:spPr>
          <a:xfrm>
            <a:off x="4265640" y="6181920"/>
            <a:ext cx="9191880" cy="82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457200" indent="-456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Прирельсовая база горюче-смазочных материалов с</a:t>
            </a:r>
            <a:br/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заправочной станцией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6" name="CustomShape 15"/>
          <p:cNvSpPr/>
          <p:nvPr/>
        </p:nvSpPr>
        <p:spPr>
          <a:xfrm>
            <a:off x="4265640" y="5281560"/>
            <a:ext cx="9191880" cy="73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457200" indent="-456840">
              <a:lnSpc>
                <a:spcPts val="4079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Городская бытовая свалка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7" name="CustomShape 16"/>
          <p:cNvSpPr/>
          <p:nvPr/>
        </p:nvSpPr>
        <p:spPr>
          <a:xfrm>
            <a:off x="14807160" y="3755160"/>
            <a:ext cx="9191880" cy="82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База спецавтохозяйства (поливальный, мусороуборочный и прочий транспорт)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8" name="CustomShape 17"/>
          <p:cNvSpPr/>
          <p:nvPr/>
        </p:nvSpPr>
        <p:spPr>
          <a:xfrm>
            <a:off x="14786640" y="4603320"/>
            <a:ext cx="9191880" cy="58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343080" indent="-342720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Автобаза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9" name="CustomShape 18"/>
          <p:cNvSpPr/>
          <p:nvPr/>
        </p:nvSpPr>
        <p:spPr>
          <a:xfrm>
            <a:off x="14807160" y="5356800"/>
            <a:ext cx="9191880" cy="58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343080" indent="-342720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Объекты промышленной застройки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0" name="CustomShape 19"/>
          <p:cNvSpPr/>
          <p:nvPr/>
        </p:nvSpPr>
        <p:spPr>
          <a:xfrm>
            <a:off x="14786640" y="6181920"/>
            <a:ext cx="9191880" cy="58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343080" indent="-342720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Хранилища ТРО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1" name="CustomShape 20"/>
          <p:cNvSpPr/>
          <p:nvPr/>
        </p:nvSpPr>
        <p:spPr>
          <a:xfrm>
            <a:off x="14807160" y="6652440"/>
            <a:ext cx="9191880" cy="93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>
              <a:lnSpc>
                <a:spcPct val="12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 marL="343080" indent="-342720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Контрольно пропускной пункт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2" name="CustomShape 21"/>
          <p:cNvSpPr/>
          <p:nvPr/>
        </p:nvSpPr>
        <p:spPr>
          <a:xfrm>
            <a:off x="14807160" y="7880400"/>
            <a:ext cx="9191880" cy="58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343080" indent="-342720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Наблюдательная скважина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3" name="CustomShape 22"/>
          <p:cNvSpPr/>
          <p:nvPr/>
        </p:nvSpPr>
        <p:spPr>
          <a:xfrm>
            <a:off x="14807160" y="8673840"/>
            <a:ext cx="9191880" cy="58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343080" indent="-342720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Куст скважин региональной режимной сети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4" name="CustomShape 23"/>
          <p:cNvSpPr/>
          <p:nvPr/>
        </p:nvSpPr>
        <p:spPr>
          <a:xfrm>
            <a:off x="14879160" y="9553320"/>
            <a:ext cx="9191880" cy="87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Расчетные границы ЗСО Водозаборов:  1   2-го пояса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                                                                          </a:t>
            </a: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2   3-го пояса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5" name="CustomShape 24"/>
          <p:cNvSpPr/>
          <p:nvPr/>
        </p:nvSpPr>
        <p:spPr>
          <a:xfrm>
            <a:off x="14807160" y="10405440"/>
            <a:ext cx="9191880" cy="94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343080" indent="-342720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Границы депрессионных воронок эксплуатационного водоносного горизонта в районе водозаборов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6" name="CustomShape 25"/>
          <p:cNvSpPr/>
          <p:nvPr/>
        </p:nvSpPr>
        <p:spPr>
          <a:xfrm>
            <a:off x="14807160" y="11273400"/>
            <a:ext cx="9191880" cy="58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17440" rIns="217440" tIns="108720" bIns="108720">
            <a:spAutoFit/>
          </a:bodyPr>
          <a:p>
            <a:pPr marL="343080" indent="-342720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Bandera Pro Thin"/>
              </a:rPr>
              <a:t>Территория предполагаемого расширения водозабора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2781360" y="3772080"/>
            <a:ext cx="825480" cy="8039160"/>
          </a:xfrm>
          <a:prstGeom prst="rect">
            <a:avLst/>
          </a:prstGeom>
          <a:ln>
            <a:noFill/>
          </a:ln>
        </p:spPr>
      </p:pic>
      <p:pic>
        <p:nvPicPr>
          <p:cNvPr id="118" name="" descr=""/>
          <p:cNvPicPr/>
          <p:nvPr/>
        </p:nvPicPr>
        <p:blipFill>
          <a:blip r:embed="rId2"/>
          <a:stretch/>
        </p:blipFill>
        <p:spPr>
          <a:xfrm>
            <a:off x="13398480" y="3772080"/>
            <a:ext cx="787320" cy="8039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4"/>
          <p:cNvSpPr/>
          <p:nvPr/>
        </p:nvSpPr>
        <p:spPr>
          <a:xfrm>
            <a:off x="1099800" y="4780440"/>
            <a:ext cx="22196160" cy="674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571680" indent="-571320" algn="just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ru-RU" sz="3600" spc="-1" strike="noStrike">
                <a:solidFill>
                  <a:srgbClr val="404040"/>
                </a:solidFill>
                <a:latin typeface="Bandera Pro Thin"/>
              </a:rPr>
              <a:t>	</a:t>
            </a: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Сульфатредуцирующие бактерии вызывают коррозию металлов в процессах катодной деполяризации. Значительная коррозия (&gt; 200 г/м</a:t>
            </a:r>
            <a:r>
              <a:rPr b="1" lang="ru-RU" sz="3600" spc="-1" strike="noStrike" baseline="30000">
                <a:solidFill>
                  <a:srgbClr val="404040"/>
                </a:solidFill>
                <a:latin typeface="Bandera Pro Thin"/>
              </a:rPr>
              <a:t>2</a:t>
            </a: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 металла за 2 недели) может происходить тогда, когда их количество в воде составляет 1000 – 10000 клеток в 1 мл воды. Эрозия (повреждения), вызываемые сульфатредуцирующими бактериями, выглядят на поверхности металла в виде глубоких лагун.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	</a:t>
            </a: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Денитрифицирующие микроорганизмы ускоряют процесс коррозии, образуя коррозионно-активные соединения (СО</a:t>
            </a:r>
            <a:r>
              <a:rPr b="1" lang="ru-RU" sz="3600" spc="-1" strike="noStrike" baseline="-25000">
                <a:solidFill>
                  <a:srgbClr val="404040"/>
                </a:solidFill>
                <a:latin typeface="Bandera Pro Thin"/>
              </a:rPr>
              <a:t>2</a:t>
            </a: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 и </a:t>
            </a:r>
            <a:r>
              <a:rPr b="1" lang="en-US" sz="3600" spc="-1" strike="noStrike">
                <a:solidFill>
                  <a:srgbClr val="404040"/>
                </a:solidFill>
                <a:latin typeface="Bandera Pro Thin"/>
              </a:rPr>
              <a:t>NH</a:t>
            </a:r>
            <a:r>
              <a:rPr b="1" lang="ru-RU" sz="3600" spc="-1" strike="noStrike" baseline="-25000">
                <a:solidFill>
                  <a:srgbClr val="404040"/>
                </a:solidFill>
                <a:latin typeface="Bandera Pro Thin"/>
              </a:rPr>
              <a:t>3</a:t>
            </a: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), которые вызывают электрохимическую коррозию металлов. Коррозирующая способность денитрифицирующих микроорганизмов в ряде случаев может быть выше, чем сульфатредуцирующих. Они вызывают значительную коррозию оборудования при количестве их от 1000 до 10000 клеток в 1 мл воды. Разрушаться может более 330 г/м</a:t>
            </a:r>
            <a:r>
              <a:rPr b="1" lang="ru-RU" sz="3600" spc="-1" strike="noStrike" baseline="30000">
                <a:solidFill>
                  <a:srgbClr val="404040"/>
                </a:solidFill>
                <a:latin typeface="Bandera Pro Thin"/>
              </a:rPr>
              <a:t>2</a:t>
            </a:r>
            <a:r>
              <a:rPr b="1" lang="ru-RU" sz="3600" spc="-1" strike="noStrike">
                <a:solidFill>
                  <a:srgbClr val="404040"/>
                </a:solidFill>
                <a:latin typeface="Bandera Pro Thin"/>
              </a:rPr>
              <a:t> металла за 2 недели. 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74" name="CustomShape 5"/>
          <p:cNvSpPr/>
          <p:nvPr/>
        </p:nvSpPr>
        <p:spPr>
          <a:xfrm>
            <a:off x="1190880" y="1141560"/>
            <a:ext cx="2219616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5400" spc="-1" strike="noStrike">
                <a:solidFill>
                  <a:srgbClr val="7f7f7f"/>
                </a:solidFill>
                <a:latin typeface="Bandera Pro Thin"/>
              </a:rPr>
              <a:t>	</a:t>
            </a:r>
            <a:r>
              <a:rPr b="1" lang="ru-RU" sz="5400" spc="-1" strike="noStrike">
                <a:solidFill>
                  <a:srgbClr val="7f7f7f"/>
                </a:solidFill>
                <a:latin typeface="Bandera Pro Thin"/>
              </a:rPr>
              <a:t>С процессами коррозии связывают сульфатредуцирующие и денитрифицирующие микроорганизмы.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222b4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2"/>
          <p:cNvSpPr/>
          <p:nvPr/>
        </p:nvSpPr>
        <p:spPr>
          <a:xfrm>
            <a:off x="4027320" y="4272840"/>
            <a:ext cx="16322400" cy="557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ru-RU" sz="7200" spc="-1" strike="noStrike">
                <a:solidFill>
                  <a:srgbClr val="ffffff"/>
                </a:solidFill>
                <a:latin typeface="Bandera Pro Thin"/>
              </a:rPr>
              <a:t>Методы борьбы с последствиями процессов кольматации и коррозии оборудования водозаборных скважин в условиях повышенной техногенной нагрузки</a:t>
            </a:r>
            <a:endParaRPr b="0" lang="ru-RU" sz="7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4"/>
          <p:cNvSpPr/>
          <p:nvPr/>
        </p:nvSpPr>
        <p:spPr>
          <a:xfrm>
            <a:off x="1090440" y="983520"/>
            <a:ext cx="2219616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 algn="ctr">
              <a:lnSpc>
                <a:spcPct val="80000"/>
              </a:lnSpc>
              <a:spcBef>
                <a:spcPts val="1199"/>
              </a:spcBef>
            </a:pPr>
            <a:r>
              <a:rPr b="1" lang="ru-RU" sz="6000" spc="-1" strike="noStrike">
                <a:solidFill>
                  <a:srgbClr val="222b45"/>
                </a:solidFill>
                <a:latin typeface="Bandera Pro Thin"/>
              </a:rPr>
              <a:t>Типовая конструкция артезианской скважины: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281" name="Picture 11" descr="скважина"/>
          <p:cNvPicPr/>
          <p:nvPr/>
        </p:nvPicPr>
        <p:blipFill>
          <a:blip r:embed="rId1"/>
          <a:stretch/>
        </p:blipFill>
        <p:spPr>
          <a:xfrm>
            <a:off x="2721600" y="2619720"/>
            <a:ext cx="18934560" cy="998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5" name="Picture 9" descr="DSC_0393"/>
          <p:cNvPicPr/>
          <p:nvPr/>
        </p:nvPicPr>
        <p:blipFill>
          <a:blip r:embed="rId1"/>
          <a:stretch/>
        </p:blipFill>
        <p:spPr>
          <a:xfrm>
            <a:off x="2265840" y="518400"/>
            <a:ext cx="8532720" cy="12602160"/>
          </a:xfrm>
          <a:prstGeom prst="rect">
            <a:avLst/>
          </a:prstGeom>
          <a:ln>
            <a:noFill/>
          </a:ln>
        </p:spPr>
      </p:pic>
      <p:pic>
        <p:nvPicPr>
          <p:cNvPr id="286" name="Picture 12" descr="DSC_0381"/>
          <p:cNvPicPr/>
          <p:nvPr/>
        </p:nvPicPr>
        <p:blipFill>
          <a:blip r:embed="rId2"/>
          <a:stretch/>
        </p:blipFill>
        <p:spPr>
          <a:xfrm>
            <a:off x="13197960" y="533160"/>
            <a:ext cx="8250480" cy="12572280"/>
          </a:xfrm>
          <a:prstGeom prst="rect">
            <a:avLst/>
          </a:prstGeom>
          <a:ln>
            <a:noFill/>
          </a:ln>
        </p:spPr>
      </p:pic>
      <p:sp>
        <p:nvSpPr>
          <p:cNvPr id="287" name="CustomShape 4"/>
          <p:cNvSpPr/>
          <p:nvPr/>
        </p:nvSpPr>
        <p:spPr>
          <a:xfrm>
            <a:off x="10039320" y="11338200"/>
            <a:ext cx="13789440" cy="2125440"/>
          </a:xfrm>
          <a:prstGeom prst="rect">
            <a:avLst/>
          </a:prstGeom>
          <a:solidFill>
            <a:srgbClr val="eff0ed"/>
          </a:solidFill>
          <a:ln w="12600">
            <a:solidFill>
              <a:srgbClr val="b0b1a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5"/>
          <p:cNvSpPr/>
          <p:nvPr/>
        </p:nvSpPr>
        <p:spPr>
          <a:xfrm>
            <a:off x="12134160" y="11379240"/>
            <a:ext cx="13789440" cy="210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4400" spc="-1" strike="noStrike">
                <a:solidFill>
                  <a:srgbClr val="222b45"/>
                </a:solidFill>
                <a:latin typeface="Bandera Pro Thin"/>
              </a:rPr>
              <a:t>Решающие значение имеет степень технологического оборудования, </a:t>
            </a:r>
            <a:endParaRPr b="0" lang="ru-RU" sz="4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4400" spc="-1" strike="noStrike">
                <a:solidFill>
                  <a:srgbClr val="222b45"/>
                </a:solidFill>
                <a:latin typeface="Bandera Pro Thin"/>
              </a:rPr>
              <a:t>санитарного содержания скважин.</a:t>
            </a:r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4"/>
          <p:cNvSpPr/>
          <p:nvPr/>
        </p:nvSpPr>
        <p:spPr>
          <a:xfrm>
            <a:off x="11857320" y="11288880"/>
            <a:ext cx="11000880" cy="140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8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Павильоны оборудованы приямками глубиной 4 м тельферами, облегчающими проведение любых видов ремонта артезианских скважин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293" name="Picture 5" descr="станина1"/>
          <p:cNvPicPr/>
          <p:nvPr/>
        </p:nvPicPr>
        <p:blipFill>
          <a:blip r:embed="rId1"/>
          <a:stretch/>
        </p:blipFill>
        <p:spPr>
          <a:xfrm>
            <a:off x="959040" y="990360"/>
            <a:ext cx="10258920" cy="11734920"/>
          </a:xfrm>
          <a:prstGeom prst="rect">
            <a:avLst/>
          </a:prstGeom>
          <a:ln>
            <a:noFill/>
          </a:ln>
        </p:spPr>
      </p:pic>
      <p:pic>
        <p:nvPicPr>
          <p:cNvPr id="294" name="Picture 7" descr="тельфер"/>
          <p:cNvPicPr/>
          <p:nvPr/>
        </p:nvPicPr>
        <p:blipFill>
          <a:blip r:embed="rId2"/>
          <a:stretch/>
        </p:blipFill>
        <p:spPr>
          <a:xfrm>
            <a:off x="14028120" y="1449720"/>
            <a:ext cx="7280280" cy="9111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4"/>
          <p:cNvSpPr/>
          <p:nvPr/>
        </p:nvSpPr>
        <p:spPr>
          <a:xfrm>
            <a:off x="11260800" y="6315480"/>
            <a:ext cx="11639880" cy="228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8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Над оголовками скважин должны быть выполнены защитные павильоны, имеющие звуковую и световую сигнализацию на открывание дверей, выведенную на пульт</a:t>
            </a:r>
            <a:r>
              <a:rPr b="1" lang="en-US" sz="36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 управления (Центральный диспетчерский пульт).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299" name="Picture 4" descr="09070012"/>
          <p:cNvPicPr/>
          <p:nvPr/>
        </p:nvPicPr>
        <p:blipFill>
          <a:blip r:embed="rId1"/>
          <a:stretch/>
        </p:blipFill>
        <p:spPr>
          <a:xfrm>
            <a:off x="1119600" y="844560"/>
            <a:ext cx="8938440" cy="12026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4"/>
          <p:cNvSpPr/>
          <p:nvPr/>
        </p:nvSpPr>
        <p:spPr>
          <a:xfrm>
            <a:off x="1494360" y="1321200"/>
            <a:ext cx="21476880" cy="169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80000"/>
              </a:lnSpc>
            </a:pPr>
            <a:r>
              <a:rPr b="1" lang="ru-RU" sz="6600" spc="-1" strike="noStrike">
                <a:solidFill>
                  <a:srgbClr val="222b45"/>
                </a:solidFill>
                <a:latin typeface="Bandera Pro Thin"/>
              </a:rPr>
              <a:t>Основные причины снижения дебита артезианских скважин:</a:t>
            </a:r>
            <a:endParaRPr b="0" lang="ru-RU" sz="6600" spc="-1" strike="noStrike">
              <a:latin typeface="Arial"/>
            </a:endParaRPr>
          </a:p>
        </p:txBody>
      </p:sp>
      <p:sp>
        <p:nvSpPr>
          <p:cNvPr id="304" name="CustomShape 5"/>
          <p:cNvSpPr/>
          <p:nvPr/>
        </p:nvSpPr>
        <p:spPr>
          <a:xfrm>
            <a:off x="2130480" y="5174280"/>
            <a:ext cx="20116440" cy="665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0" indent="-456840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4400" spc="-1" strike="noStrike">
                <a:solidFill>
                  <a:srgbClr val="222b45"/>
                </a:solidFill>
                <a:latin typeface="Bandera Pro Thin"/>
              </a:rPr>
              <a:t>Кольматация фильтров, гравийной обсыпки и прифильтровых водоносных слоев.</a:t>
            </a:r>
            <a:br/>
            <a:r>
              <a:rPr b="1" lang="ru-RU" sz="4400" spc="-1" strike="noStrike">
                <a:solidFill>
                  <a:srgbClr val="222b45"/>
                </a:solidFill>
                <a:latin typeface="Bandera Pro Thin"/>
              </a:rPr>
              <a:t> </a:t>
            </a:r>
            <a:endParaRPr b="0" lang="ru-RU" sz="4400" spc="-1" strike="noStrike">
              <a:latin typeface="Arial"/>
            </a:endParaRPr>
          </a:p>
          <a:p>
            <a:pPr marL="457200" indent="-456840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4400" spc="-1" strike="noStrike">
                <a:solidFill>
                  <a:srgbClr val="222b45"/>
                </a:solidFill>
                <a:latin typeface="Bandera Pro Thin"/>
              </a:rPr>
              <a:t>Воздействие фильтрационного потока на продуктивный  пласт, в процессе которого происходит изменение его структуры за счет удаления отдельных частиц или их агрегатов из околоскважинной зоны. Как следствие - пескование скважин.</a:t>
            </a:r>
            <a:endParaRPr b="0" lang="ru-RU" sz="44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ru-RU" sz="4400" spc="-1" strike="noStrike">
              <a:latin typeface="Arial"/>
            </a:endParaRPr>
          </a:p>
          <a:p>
            <a:pPr marL="457200" indent="-456840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4400" spc="-1" strike="noStrike">
                <a:solidFill>
                  <a:srgbClr val="222b45"/>
                </a:solidFill>
                <a:latin typeface="Bandera Pro Thin"/>
              </a:rPr>
              <a:t>Принудительное снижение водоотбора из-за проявления пескования при определенном дебите.</a:t>
            </a:r>
            <a:r>
              <a:rPr b="0" lang="ru-RU" sz="4400" spc="-1" strike="noStrike">
                <a:solidFill>
                  <a:srgbClr val="222b45"/>
                </a:solidFill>
                <a:latin typeface="Bandera Pro Thin"/>
              </a:rPr>
              <a:t> </a:t>
            </a:r>
            <a:endParaRPr b="0" lang="ru-RU" sz="44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ru-RU" sz="44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4"/>
          <p:cNvSpPr/>
          <p:nvPr/>
        </p:nvSpPr>
        <p:spPr>
          <a:xfrm>
            <a:off x="2130480" y="2453400"/>
            <a:ext cx="20116440" cy="866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571680" indent="-571320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4400" spc="-1" strike="noStrike">
                <a:solidFill>
                  <a:srgbClr val="222b45"/>
                </a:solidFill>
                <a:latin typeface="Bandera Pro Thin"/>
              </a:rPr>
              <a:t>Для  поддержания  в  рабочем  состоянии  и декольматации долговременно работающих   скважин  на  водозаборах наряду с общепринятыми классическими методами, применяется  технология  термореагентной  регенерации. </a:t>
            </a:r>
            <a:endParaRPr b="0" lang="ru-RU" sz="44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ru-RU" sz="4400" spc="-1" strike="noStrike">
              <a:latin typeface="Arial"/>
            </a:endParaRPr>
          </a:p>
          <a:p>
            <a:pPr marL="571680" indent="-571320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4400" spc="-1" strike="noStrike">
                <a:solidFill>
                  <a:srgbClr val="222b45"/>
                </a:solidFill>
                <a:latin typeface="Bandera Pro Thin"/>
              </a:rPr>
              <a:t>Благодаря постоянно проводимой работе по регенерации возможна эксплуатация скважин возрастом до 40 лет и более без значительного уменьшения дебита по сравнению с первоначальным и необходимость прибегать к бурению новых возникает очень редко.</a:t>
            </a:r>
            <a:endParaRPr b="0" lang="ru-RU" sz="44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ru-RU" sz="4400" spc="-1" strike="noStrike">
              <a:latin typeface="Arial"/>
            </a:endParaRPr>
          </a:p>
          <a:p>
            <a:pPr marL="571680" indent="-571320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44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4400" spc="-1" strike="noStrike">
                <a:solidFill>
                  <a:srgbClr val="222b45"/>
                </a:solidFill>
                <a:latin typeface="Bandera Pro Thin"/>
              </a:rPr>
              <a:t>Для борьбы с пескопроявлением в скважинах применяются полимерные фильтры. </a:t>
            </a:r>
            <a:endParaRPr b="0" lang="ru-RU" sz="44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ru-RU" sz="4400" spc="-1" strike="noStrike">
              <a:latin typeface="Arial"/>
            </a:endParaRPr>
          </a:p>
          <a:p>
            <a:pPr marL="571680" indent="-571320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4400" spc="-1" strike="noStrike">
                <a:solidFill>
                  <a:srgbClr val="222b45"/>
                </a:solidFill>
                <a:latin typeface="Bandera Pro Thin"/>
              </a:rPr>
              <a:t>Кроме  этого,  с  целью  увеличения  срока  службы  водоподъемных  колонн  в  скважинах и для облегчения   их  монтажа  применяются  стеклопластиковые  трубы на фланцах</a:t>
            </a:r>
            <a:r>
              <a:rPr b="0" lang="ru-RU" sz="4000" spc="-1" strike="noStrike">
                <a:solidFill>
                  <a:srgbClr val="222b45"/>
                </a:solidFill>
                <a:latin typeface="Bandera Pro Thin"/>
              </a:rPr>
              <a:t> 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4"/>
          <p:cNvSpPr/>
          <p:nvPr/>
        </p:nvSpPr>
        <p:spPr>
          <a:xfrm>
            <a:off x="1494360" y="1321200"/>
            <a:ext cx="21476880" cy="25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80000"/>
              </a:lnSpc>
            </a:pPr>
            <a:r>
              <a:rPr b="1" lang="ru-RU" sz="6600" spc="-1" strike="noStrike">
                <a:solidFill>
                  <a:srgbClr val="222b45"/>
                </a:solidFill>
                <a:latin typeface="Bandera Pro Thin"/>
              </a:rPr>
              <a:t>Применение химического метода регенерации как  наиболее продуктивного ограничено по нескольким причинам:</a:t>
            </a:r>
            <a:endParaRPr b="0" lang="ru-RU" sz="6600" spc="-1" strike="noStrike">
              <a:latin typeface="Arial"/>
            </a:endParaRPr>
          </a:p>
        </p:txBody>
      </p:sp>
      <p:sp>
        <p:nvSpPr>
          <p:cNvPr id="313" name="CustomShape 5"/>
          <p:cNvSpPr/>
          <p:nvPr/>
        </p:nvSpPr>
        <p:spPr>
          <a:xfrm>
            <a:off x="2130480" y="5464080"/>
            <a:ext cx="20116440" cy="59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571680" indent="-571320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0" lang="ru-RU" sz="40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Требуется наработка персоналом достаточного опыта на различных типах скважин, а это возможно только на давно работающих подземных водозаборах </a:t>
            </a:r>
            <a:endParaRPr b="0" lang="ru-RU" sz="4000" spc="-1" strike="noStrike">
              <a:latin typeface="Arial"/>
            </a:endParaRPr>
          </a:p>
          <a:p>
            <a:pPr marL="571680" indent="-571320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(более 20 лет). </a:t>
            </a:r>
            <a:br/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 </a:t>
            </a:r>
            <a:endParaRPr b="0" lang="ru-RU" sz="4000" spc="-1" strike="noStrike">
              <a:latin typeface="Arial"/>
            </a:endParaRPr>
          </a:p>
          <a:p>
            <a:pPr marL="571680" indent="-571320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Наличие спецоборудования, которым не всегда обладают эксплуатирующие организации.</a:t>
            </a:r>
            <a:br/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 </a:t>
            </a:r>
            <a:endParaRPr b="0" lang="ru-RU" sz="4000" spc="-1" strike="noStrike">
              <a:latin typeface="Arial"/>
            </a:endParaRPr>
          </a:p>
          <a:p>
            <a:pPr marL="571680" indent="-571320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Организации, занимающиеся бурением скважин, хотя и имеют опытный персонал, и часть необходимого оборудования не заинтересованы в освоении и распространении методов регенерации. 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CustomShape 4"/>
          <p:cNvSpPr/>
          <p:nvPr/>
        </p:nvSpPr>
        <p:spPr>
          <a:xfrm>
            <a:off x="2121120" y="2122920"/>
            <a:ext cx="9714600" cy="979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1- фильтр скважины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2- нагреватель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3 – пароотводная трубка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4 – перфорация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5 – несущая колонна труб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6 – датчик температуры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7 – питающий кабель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8- нижний фланец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9 – сальники для кабелей и пароотводной трубки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10 – трубопровод для сброса сжатого воздуха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11,14,15- вентили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12- манометр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13 –прибор для замера температуры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15 –трубопровод для подачи раствора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17 – трубопровод для подачи сжатого воздуха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18 – верхний фланец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318" name="Picture 6" descr="ТЕРМА"/>
          <p:cNvPicPr/>
          <p:nvPr/>
        </p:nvPicPr>
        <p:blipFill>
          <a:blip r:embed="rId1"/>
          <a:stretch/>
        </p:blipFill>
        <p:spPr>
          <a:xfrm>
            <a:off x="13225680" y="585360"/>
            <a:ext cx="10602720" cy="12618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222b4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CustomShape 2"/>
          <p:cNvSpPr/>
          <p:nvPr/>
        </p:nvSpPr>
        <p:spPr>
          <a:xfrm>
            <a:off x="3635280" y="5054400"/>
            <a:ext cx="16692840" cy="478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ffffff"/>
                </a:solidFill>
                <a:latin typeface="Bandera Pro Thin"/>
              </a:rPr>
              <a:t>В 1,2,3  поясе зоны санитарной охраны </a:t>
            </a:r>
            <a:r>
              <a:rPr b="1" lang="ru-RU" sz="4400" spc="-1" strike="noStrike">
                <a:solidFill>
                  <a:srgbClr val="ffff00"/>
                </a:solidFill>
                <a:latin typeface="Bandera Pro Thin"/>
              </a:rPr>
              <a:t>Водозабора южного</a:t>
            </a:r>
            <a:r>
              <a:rPr b="1" lang="ru-RU" sz="4400" spc="-1" strike="noStrike">
                <a:solidFill>
                  <a:srgbClr val="ffcc00"/>
                </a:solidFill>
                <a:latin typeface="Bandera Pro Thin"/>
              </a:rPr>
              <a:t> </a:t>
            </a:r>
            <a:r>
              <a:rPr b="1" lang="ru-RU" sz="4400" spc="-1" strike="noStrike">
                <a:solidFill>
                  <a:srgbClr val="ffffff"/>
                </a:solidFill>
                <a:latin typeface="Bandera Pro Thin"/>
              </a:rPr>
              <a:t>расположено множество объектов оказывающих влияние на источник питьевого водоснабжения.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ffffff"/>
                </a:solidFill>
                <a:latin typeface="Bandera Pro Thin"/>
              </a:rPr>
              <a:t>В зонах санитарной охраны  Водозабора северного техногенная нагрузка на источник питьевого водоснабжения намного меньше. 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5560560" y="1836360"/>
            <a:ext cx="1327464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6000" spc="-1" strike="noStrike">
                <a:solidFill>
                  <a:srgbClr val="ffffff"/>
                </a:solidFill>
                <a:latin typeface="Bandera Pro Thin"/>
                <a:ea typeface="Lato Black"/>
              </a:rPr>
              <a:t>СЛЕДУЕТ ОБРАТИТЬ </a:t>
            </a:r>
            <a:r>
              <a:rPr b="1" lang="ru-RU" sz="6000" spc="-1" strike="noStrike">
                <a:solidFill>
                  <a:srgbClr val="ffff00"/>
                </a:solidFill>
                <a:latin typeface="Bandera Pro Thin"/>
                <a:ea typeface="Lato Black"/>
              </a:rPr>
              <a:t>ВНИМАНИЕ</a:t>
            </a:r>
            <a:endParaRPr b="0" lang="ru-RU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4"/>
          <p:cNvSpPr/>
          <p:nvPr/>
        </p:nvSpPr>
        <p:spPr>
          <a:xfrm>
            <a:off x="1494360" y="1321200"/>
            <a:ext cx="21476880" cy="169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80000"/>
              </a:lnSpc>
            </a:pPr>
            <a:r>
              <a:rPr b="1" lang="ru-RU" sz="6600" spc="-1" strike="noStrike">
                <a:solidFill>
                  <a:srgbClr val="222b45"/>
                </a:solidFill>
                <a:latin typeface="Bandera Pro Thin"/>
              </a:rPr>
              <a:t>Выгода эксплуатирующих организаций и организаций   заказчиков очевидна:</a:t>
            </a:r>
            <a:endParaRPr b="0" lang="ru-RU" sz="6600" spc="-1" strike="noStrike">
              <a:latin typeface="Arial"/>
            </a:endParaRPr>
          </a:p>
        </p:txBody>
      </p:sp>
      <p:sp>
        <p:nvSpPr>
          <p:cNvPr id="323" name="CustomShape 5"/>
          <p:cNvSpPr/>
          <p:nvPr/>
        </p:nvSpPr>
        <p:spPr>
          <a:xfrm>
            <a:off x="2375280" y="4691160"/>
            <a:ext cx="20116440" cy="826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80880" indent="-380520">
              <a:lnSpc>
                <a:spcPct val="8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Отпадает необходимость выполнять:</a:t>
            </a:r>
            <a:endParaRPr b="0" lang="ru-RU" sz="3600" spc="-1" strike="noStrike">
              <a:latin typeface="Arial"/>
            </a:endParaRPr>
          </a:p>
          <a:p>
            <a:pPr marL="380880" indent="-380520">
              <a:lnSpc>
                <a:spcPct val="80000"/>
              </a:lnSpc>
            </a:pP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Строительство павильона;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80000"/>
              </a:lnSpc>
            </a:pP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Прокладку контрольных и электросиловых кабелей;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80000"/>
              </a:lnSpc>
            </a:pP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Прокладку наружных сетей водопровода,</a:t>
            </a: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обустройство санитарной зоны;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10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Нет необходимости дополнять лицензию на право пользования недрами;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80000"/>
              </a:lnSpc>
            </a:pP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Увеличивается ресурс водоподъемного оборудования из-за устранения абразивного воздействия водоносного песка;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80000"/>
              </a:lnSpc>
            </a:pPr>
            <a:endParaRPr b="0" lang="ru-RU" sz="3600" spc="-1" strike="noStrike">
              <a:latin typeface="Arial"/>
            </a:endParaRPr>
          </a:p>
          <a:p>
            <a:pPr marL="571680" indent="-571320" algn="just">
              <a:lnSpc>
                <a:spcPct val="80000"/>
              </a:lnSpc>
              <a:buClr>
                <a:srgbClr val="222b45"/>
              </a:buClr>
              <a:buFont typeface="Arial"/>
              <a:buChar char="•"/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В более короткий срок решается проблема дефицита воды в населенных пунктах;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80000"/>
              </a:lnSpc>
            </a:pPr>
            <a:endParaRPr b="0" lang="ru-RU" sz="3600" spc="-1" strike="noStrike">
              <a:latin typeface="Arial"/>
            </a:endParaRPr>
          </a:p>
          <a:p>
            <a:pPr marL="380880" indent="-380520"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 marL="380880" indent="-380520">
              <a:lnSpc>
                <a:spcPct val="80000"/>
              </a:lnSpc>
            </a:pPr>
            <a:endParaRPr b="0" lang="ru-RU" sz="3600" spc="-1" strike="noStrike">
              <a:latin typeface="Arial"/>
            </a:endParaRPr>
          </a:p>
          <a:p>
            <a:pPr marL="380880" indent="-380520"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4"/>
          <p:cNvSpPr/>
          <p:nvPr/>
        </p:nvSpPr>
        <p:spPr>
          <a:xfrm>
            <a:off x="1459440" y="1326600"/>
            <a:ext cx="21476880" cy="169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80000"/>
              </a:lnSpc>
            </a:pPr>
            <a:r>
              <a:rPr b="1" lang="ru-RU" sz="6600" spc="-1" strike="noStrike">
                <a:solidFill>
                  <a:srgbClr val="222b45"/>
                </a:solidFill>
                <a:latin typeface="Bandera Pro Thin"/>
              </a:rPr>
              <a:t>Конструкции полимерных скважинных фильтров с напылением:</a:t>
            </a:r>
            <a:r>
              <a:rPr b="0" lang="ru-RU" sz="6600" spc="-1" strike="noStrike">
                <a:solidFill>
                  <a:srgbClr val="222b45"/>
                </a:solidFill>
                <a:latin typeface="Bandera Pro Thin"/>
              </a:rPr>
              <a:t> </a:t>
            </a:r>
            <a:endParaRPr b="0" lang="ru-RU" sz="6600" spc="-1" strike="noStrike">
              <a:latin typeface="Arial"/>
            </a:endParaRPr>
          </a:p>
        </p:txBody>
      </p:sp>
      <p:sp>
        <p:nvSpPr>
          <p:cNvPr id="328" name="CustomShape 5"/>
          <p:cNvSpPr/>
          <p:nvPr/>
        </p:nvSpPr>
        <p:spPr>
          <a:xfrm>
            <a:off x="2375280" y="5778360"/>
            <a:ext cx="20116440" cy="350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609480" indent="-609120">
              <a:lnSpc>
                <a:spcPct val="80000"/>
              </a:lnSpc>
              <a:buClr>
                <a:srgbClr val="222b45"/>
              </a:buClr>
              <a:buFont typeface="Symbol" charset="2"/>
              <a:buChar char=""/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Обладают минимальными гидравлическими сопротивлениями</a:t>
            </a:r>
            <a:r>
              <a:rPr b="1" lang="en-US" sz="4000" spc="-1" strike="noStrike">
                <a:solidFill>
                  <a:srgbClr val="222b45"/>
                </a:solidFill>
                <a:latin typeface="Bandera Pro Thin"/>
              </a:rPr>
              <a:t>.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ru-RU" sz="4000" spc="-1" strike="noStrike">
              <a:latin typeface="Arial"/>
            </a:endParaRPr>
          </a:p>
          <a:p>
            <a:pPr marL="609480" indent="-609120">
              <a:lnSpc>
                <a:spcPct val="80000"/>
              </a:lnSpc>
              <a:buClr>
                <a:srgbClr val="222b45"/>
              </a:buClr>
              <a:buFont typeface="Symbol" charset="2"/>
              <a:buChar char=""/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Выполнены из антикоррозийного (экологически чистого) материала, не влияющего на органолептические свойства воды (нет постороннего запаха, привкуса, отложений).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ru-RU" sz="4000" spc="-1" strike="noStrike">
              <a:latin typeface="Arial"/>
            </a:endParaRPr>
          </a:p>
          <a:p>
            <a:pPr marL="609480" indent="-609120">
              <a:lnSpc>
                <a:spcPct val="80000"/>
              </a:lnSpc>
              <a:buClr>
                <a:srgbClr val="222b45"/>
              </a:buClr>
              <a:buFont typeface="Symbol" charset="2"/>
              <a:buChar char=""/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Гарантируют стабильную работу скважин в течении всей эксплуатации.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2" name="Picture 6" descr="трубы-э"/>
          <p:cNvPicPr/>
          <p:nvPr/>
        </p:nvPicPr>
        <p:blipFill>
          <a:blip r:embed="rId1"/>
          <a:stretch/>
        </p:blipFill>
        <p:spPr>
          <a:xfrm>
            <a:off x="3336120" y="1550160"/>
            <a:ext cx="7907040" cy="10646280"/>
          </a:xfrm>
          <a:prstGeom prst="rect">
            <a:avLst/>
          </a:prstGeom>
          <a:ln>
            <a:noFill/>
          </a:ln>
        </p:spPr>
      </p:pic>
      <p:pic>
        <p:nvPicPr>
          <p:cNvPr id="333" name="Picture 5" descr="трубы"/>
          <p:cNvPicPr/>
          <p:nvPr/>
        </p:nvPicPr>
        <p:blipFill>
          <a:blip r:embed="rId2"/>
          <a:stretch/>
        </p:blipFill>
        <p:spPr>
          <a:xfrm>
            <a:off x="14451840" y="511920"/>
            <a:ext cx="9376560" cy="12630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7" name="CustomShape 4"/>
          <p:cNvSpPr/>
          <p:nvPr/>
        </p:nvSpPr>
        <p:spPr>
          <a:xfrm>
            <a:off x="13604400" y="4961880"/>
            <a:ext cx="9331920" cy="31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6600" spc="-1" strike="noStrike">
                <a:solidFill>
                  <a:srgbClr val="222b45"/>
                </a:solidFill>
                <a:latin typeface="Bandera Pro Thin"/>
              </a:rPr>
              <a:t>Конструкция скважины  после регенерации</a:t>
            </a:r>
            <a:endParaRPr b="0" lang="ru-RU" sz="6600" spc="-1" strike="noStrike">
              <a:latin typeface="Arial"/>
            </a:endParaRPr>
          </a:p>
        </p:txBody>
      </p:sp>
      <p:pic>
        <p:nvPicPr>
          <p:cNvPr id="338" name="Picture 5" descr="рис2_"/>
          <p:cNvPicPr/>
          <p:nvPr/>
        </p:nvPicPr>
        <p:blipFill>
          <a:blip r:embed="rId1"/>
          <a:stretch/>
        </p:blipFill>
        <p:spPr>
          <a:xfrm>
            <a:off x="529920" y="511920"/>
            <a:ext cx="12089880" cy="12655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" dur="indefinite" restart="never" nodeType="tmRoot">
          <p:childTnLst>
            <p:seq>
              <p:cTn id="43" dur="indefinite" nodeType="mainSeq"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48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CustomShape 4"/>
          <p:cNvSpPr/>
          <p:nvPr/>
        </p:nvSpPr>
        <p:spPr>
          <a:xfrm>
            <a:off x="2130480" y="1875240"/>
            <a:ext cx="20116440" cy="104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609480" indent="-609120"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На рис.1 представлен разрез и техническая характеристика скважины №8 водозабора северного, также отображена схема посадки дополнительного полимерного фильтра.</a:t>
            </a:r>
            <a:endParaRPr b="0" lang="ru-RU" sz="4000" spc="-1" strike="noStrike">
              <a:latin typeface="Arial"/>
            </a:endParaRPr>
          </a:p>
          <a:p>
            <a:pPr marL="609480" indent="-609120"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         </a:t>
            </a:r>
            <a:endParaRPr b="0" lang="ru-RU" sz="4000" spc="-1" strike="noStrike">
              <a:latin typeface="Arial"/>
            </a:endParaRPr>
          </a:p>
          <a:p>
            <a:pPr marL="609480" indent="-609120"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Артезианская скважина №8 была пробурена в 1986 г. В эксплуатацию введена с рекомендованным дебитом (90м3/ час). До 2000 года дебит скважины составлял 80-85 м3/час. Начиная с октября 2000 года артезианская скважина запесковала без видимых внешних причин. </a:t>
            </a:r>
            <a:endParaRPr b="0" lang="ru-RU" sz="4000" spc="-1" strike="noStrike">
              <a:latin typeface="Arial"/>
            </a:endParaRPr>
          </a:p>
          <a:p>
            <a:pPr marL="609480" indent="-609120"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При дебите 50 м3/час количество песка в воде составляло 20-50 г/л. </a:t>
            </a:r>
            <a:endParaRPr b="0" lang="ru-RU" sz="4000" spc="-1" strike="noStrike">
              <a:latin typeface="Arial"/>
            </a:endParaRPr>
          </a:p>
          <a:p>
            <a:pPr marL="609480" indent="-609120" algn="ctr"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  <a:p>
            <a:pPr marL="609480" indent="-609120"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При снижении дебита до 40 м</a:t>
            </a:r>
            <a:r>
              <a:rPr b="1" lang="ru-RU" sz="3200" spc="-1" strike="noStrike">
                <a:solidFill>
                  <a:srgbClr val="222b45"/>
                </a:solidFill>
                <a:latin typeface="Bandera Pro Thin"/>
              </a:rPr>
              <a:t>3</a:t>
            </a: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/час количество песка уменьшилось, но полностью прекратилось при дебите скважины менее 10 м3/час. Фактически скважина была выведена из эксплуатации. На рис.2 график изменения дебита скважины до и после установки дополнительного фильтра. После установки дополнительного фильтра на протяжении 9 лет артезианская скважина №8 работает стабильно с среднегодовым дебитом 60 - 65 м3/час. Удельный дебит 1,71 л/сек.</a:t>
            </a:r>
            <a:r>
              <a:rPr b="0" lang="ru-RU" sz="4000" spc="-1" strike="noStrike">
                <a:solidFill>
                  <a:srgbClr val="222b45"/>
                </a:solidFill>
                <a:latin typeface="Bandera Pro Thin"/>
              </a:rPr>
              <a:t> 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5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CustomShape 4"/>
          <p:cNvSpPr/>
          <p:nvPr/>
        </p:nvSpPr>
        <p:spPr>
          <a:xfrm>
            <a:off x="2130480" y="1875240"/>
            <a:ext cx="20116440" cy="984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609480" indent="-609120"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Тампонирование артезианских скважин после вывода из строя (требования санитарных норм) или окончания нормативного срока эксплуатации оправдано только при наличии достаточного числа резервных скважин. В большинстве случаев скважину можно восстановить и продлить срок эксплуатации в 1,5-2 раза. </a:t>
            </a:r>
            <a:endParaRPr b="0" lang="ru-RU" sz="4000" spc="-1" strike="noStrike">
              <a:latin typeface="Arial"/>
            </a:endParaRPr>
          </a:p>
          <a:p>
            <a:pPr marL="609480" indent="-609120" algn="ctr"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  <a:p>
            <a:pPr marL="609480" indent="-609120"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Освоение методов восстановления старых скважин позволяет в более короткий срок сглаживать периодически возникающие проблемы дефицита воды в населенных пунктах в совокупности с более длительным процессом бурения и освоения новых скважин на воду.</a:t>
            </a:r>
            <a:endParaRPr b="0" lang="ru-RU" sz="4000" spc="-1" strike="noStrike">
              <a:latin typeface="Arial"/>
            </a:endParaRPr>
          </a:p>
          <a:p>
            <a:pPr marL="609480" indent="-609120" algn="ctr"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  <a:p>
            <a:pPr marL="609480" indent="-609120"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Широко применяемые в западных странах, в частности в Германии, полимерные материалы в конструкции скважин на воду оправданы, доступны и хорошо зарекомендовали себя при применении отечественных материалов и технологий.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222b4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CustomShape 2"/>
          <p:cNvSpPr/>
          <p:nvPr/>
        </p:nvSpPr>
        <p:spPr>
          <a:xfrm>
            <a:off x="5588640" y="4762080"/>
            <a:ext cx="13200120" cy="411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8800" spc="-1" strike="noStrike">
                <a:solidFill>
                  <a:srgbClr val="ffffff"/>
                </a:solidFill>
                <a:latin typeface="Bandera Pro Thin"/>
              </a:rPr>
              <a:t>Восстановление производительности скважин</a:t>
            </a:r>
            <a:endParaRPr b="0" lang="ru-RU" sz="8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CustomShape 4"/>
          <p:cNvSpPr/>
          <p:nvPr/>
        </p:nvSpPr>
        <p:spPr>
          <a:xfrm>
            <a:off x="1974240" y="2084400"/>
            <a:ext cx="20116440" cy="941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3200" spc="-1" strike="noStrike">
                <a:solidFill>
                  <a:srgbClr val="222b45"/>
                </a:solidFill>
                <a:latin typeface="Bandera Pro Thin"/>
              </a:rPr>
              <a:t>	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Эксплуатация водозаборных скважин сопровождается снижением их производительности вследствие кольматажа фильтров и прифильтровых зон артезианских скважин различными осадками.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	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Наиболее эффективным способом восстановления производительности скважин является реагентная регенерация. Метод основан на растворении кольматирующих осадков различными реагентами. С целью интенсификации процесса растворения, обработка ведётся в поле гидродинамических возмущений, создаваемых возвратно-поступательным движением реагента в прифильтровой зоне.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	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Реагентная обработка проводится на специализированных установках, реализующих все необходимые технологические приёмы, включая приготовлении растворов из порошкообразных реагентов, закачку их в зону фильтра, вакуумирование скважины и нагнетание в неё сжатого воздуха, эрлифтную прокачку и др. 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	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Реагентная регенерация обеспечивает восстановление до 80-100% первоначальной производительности скважин и ликвидирует пескование.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4"/>
          <p:cNvSpPr/>
          <p:nvPr/>
        </p:nvSpPr>
        <p:spPr>
          <a:xfrm>
            <a:off x="2139840" y="5967000"/>
            <a:ext cx="20116440" cy="545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indent="-216000" algn="just">
              <a:lnSpc>
                <a:spcPct val="80000"/>
              </a:lnSpc>
              <a:buClr>
                <a:srgbClr val="222b45"/>
              </a:buClr>
              <a:buFont typeface="StarSymbol"/>
              <a:buAutoNum type="arabicPeriod"/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Требуется продолжительный опыт работы инженерно-технического персонала на скважинах различной конструкции при разных геолого-гидрогеологических условиях района работ.</a:t>
            </a:r>
            <a:endParaRPr b="0" lang="ru-RU" sz="4000" spc="-1" strike="noStrike">
              <a:latin typeface="Arial"/>
            </a:endParaRPr>
          </a:p>
          <a:p>
            <a:pPr algn="just">
              <a:lnSpc>
                <a:spcPct val="80000"/>
              </a:lnSpc>
            </a:pPr>
            <a:endParaRPr b="0" lang="ru-RU" sz="4000" spc="-1" strike="noStrike">
              <a:latin typeface="Arial"/>
            </a:endParaRPr>
          </a:p>
          <a:p>
            <a:pPr indent="-216000" algn="just">
              <a:lnSpc>
                <a:spcPct val="80000"/>
              </a:lnSpc>
              <a:buClr>
                <a:srgbClr val="222b45"/>
              </a:buClr>
              <a:buFont typeface="StarSymbol"/>
              <a:buAutoNum type="arabicPeriod"/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Наличие специального технического оборудования, зачастую которое отсутствует у организаций, эксплуатирующих месторождение подземных вод.</a:t>
            </a:r>
            <a:endParaRPr b="0" lang="ru-RU" sz="4000" spc="-1" strike="noStrike">
              <a:latin typeface="Arial"/>
            </a:endParaRPr>
          </a:p>
          <a:p>
            <a:pPr algn="just">
              <a:lnSpc>
                <a:spcPct val="80000"/>
              </a:lnSpc>
            </a:pPr>
            <a:endParaRPr b="0" lang="ru-RU" sz="4000" spc="-1" strike="noStrike">
              <a:latin typeface="Arial"/>
            </a:endParaRPr>
          </a:p>
          <a:p>
            <a:pPr indent="-216000" algn="just">
              <a:lnSpc>
                <a:spcPct val="80000"/>
              </a:lnSpc>
              <a:buClr>
                <a:srgbClr val="222b45"/>
              </a:buClr>
              <a:buFont typeface="StarSymbol"/>
              <a:buAutoNum type="arabicPeriod"/>
            </a:pPr>
            <a:r>
              <a:rPr b="1" lang="ru-RU" sz="4000" spc="-1" strike="noStrike">
                <a:solidFill>
                  <a:srgbClr val="222b45"/>
                </a:solidFill>
                <a:latin typeface="Bandera Pro Thin"/>
              </a:rPr>
              <a:t>Организации, занимающиеся бурением скважин, хотя и имеют опытный персонал, и часть необходимого оборудования, не заинтересованы в освоении и распространении методов регенерации.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57" name="CustomShape 5"/>
          <p:cNvSpPr/>
          <p:nvPr/>
        </p:nvSpPr>
        <p:spPr>
          <a:xfrm>
            <a:off x="2130480" y="1120320"/>
            <a:ext cx="20116440" cy="283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6000" spc="-1" strike="noStrike">
                <a:solidFill>
                  <a:srgbClr val="222b45"/>
                </a:solidFill>
                <a:latin typeface="Bandera Pro Thin"/>
              </a:rPr>
              <a:t>Применение наиболее продуктивного химического метода регенерации (реагентного) ограничено по следующим основным причинам:</a:t>
            </a:r>
            <a:endParaRPr b="0" lang="ru-RU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4"/>
          <p:cNvSpPr/>
          <p:nvPr/>
        </p:nvSpPr>
        <p:spPr>
          <a:xfrm>
            <a:off x="2139840" y="11796840"/>
            <a:ext cx="2011644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rgbClr val="222b45"/>
                </a:solidFill>
                <a:latin typeface="Bandera Pro Thin"/>
              </a:rPr>
              <a:t>Полимерный фильтр фирмы «ЭКОТОН»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62" name="CustomShape 5"/>
          <p:cNvSpPr/>
          <p:nvPr/>
        </p:nvSpPr>
        <p:spPr>
          <a:xfrm>
            <a:off x="13698360" y="3150720"/>
            <a:ext cx="9510840" cy="749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54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5400" spc="-1" strike="noStrike">
                <a:solidFill>
                  <a:srgbClr val="222b45"/>
                </a:solidFill>
                <a:latin typeface="Bandera Pro Thin"/>
              </a:rPr>
              <a:t>В условиях пескования скважин очередными работами после реагентной регенерации является установка дополнительной полимерной или стеклопластиковой фильтровой колонны.</a:t>
            </a:r>
            <a:r>
              <a:rPr b="0" lang="ru-RU" sz="5400" spc="-1" strike="noStrike">
                <a:solidFill>
                  <a:srgbClr val="222b45"/>
                </a:solidFill>
                <a:latin typeface="Bandera Pro Thin"/>
              </a:rPr>
              <a:t> </a:t>
            </a:r>
            <a:endParaRPr b="0" lang="ru-RU" sz="5400" spc="-1" strike="noStrike">
              <a:latin typeface="Arial"/>
            </a:endParaRPr>
          </a:p>
        </p:txBody>
      </p:sp>
      <p:pic>
        <p:nvPicPr>
          <p:cNvPr id="363" name="Picture 5" descr="фильтр"/>
          <p:cNvPicPr/>
          <p:nvPr/>
        </p:nvPicPr>
        <p:blipFill>
          <a:blip r:embed="rId1"/>
          <a:stretch/>
        </p:blipFill>
        <p:spPr>
          <a:xfrm>
            <a:off x="1101600" y="2588040"/>
            <a:ext cx="11686320" cy="8696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55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222b4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2"/>
          <p:cNvSpPr/>
          <p:nvPr/>
        </p:nvSpPr>
        <p:spPr>
          <a:xfrm>
            <a:off x="5080320" y="4239360"/>
            <a:ext cx="14216760" cy="746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ffffff"/>
                </a:solidFill>
                <a:latin typeface="Bandera Pro Thin"/>
              </a:rPr>
              <a:t>В системах водоснабжения, как и в природных условиях, вода, содержащая 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ffffff"/>
                </a:solidFill>
                <a:latin typeface="Bandera Pro Thin"/>
              </a:rPr>
              <a:t>растворенные компоненты, обладает способностью реагировать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ffffff"/>
                </a:solidFill>
                <a:latin typeface="Bandera Pro Thin"/>
              </a:rPr>
              <a:t> </a:t>
            </a:r>
            <a:r>
              <a:rPr b="1" lang="ru-RU" sz="4400" spc="-1" strike="noStrike">
                <a:solidFill>
                  <a:srgbClr val="ffffff"/>
                </a:solidFill>
                <a:latin typeface="Bandera Pro Thin"/>
              </a:rPr>
              <a:t>на изменение термо и гидро динамических условий и соответственно изменять свой химический состав, вследствие чего из раствора выводится твердая минеральная фаза. 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4400" spc="-1" strike="noStrike">
                <a:solidFill>
                  <a:srgbClr val="ffff00"/>
                </a:solidFill>
                <a:latin typeface="Bandera Pro Thin"/>
              </a:rPr>
              <a:t>Это влечет за собой 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4400" spc="-1" strike="noStrike">
                <a:solidFill>
                  <a:srgbClr val="ffff00"/>
                </a:solidFill>
                <a:latin typeface="Bandera Pro Thin"/>
              </a:rPr>
              <a:t>нежелательные последствия. 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5560560" y="1836360"/>
            <a:ext cx="1327464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6000" spc="-1" strike="noStrike">
                <a:solidFill>
                  <a:srgbClr val="ffffff"/>
                </a:solidFill>
                <a:latin typeface="Bandera Pro Thin"/>
                <a:ea typeface="Lato Black"/>
              </a:rPr>
              <a:t>СЛЕДУЕТ ОБРАТИТЬ </a:t>
            </a:r>
            <a:r>
              <a:rPr b="1" lang="ru-RU" sz="6000" spc="-1" strike="noStrike">
                <a:solidFill>
                  <a:srgbClr val="ffff00"/>
                </a:solidFill>
                <a:latin typeface="Bandera Pro Thin"/>
                <a:ea typeface="Lato Black"/>
              </a:rPr>
              <a:t>ВНИМАНИЕ</a:t>
            </a:r>
            <a:endParaRPr b="0" lang="ru-RU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4"/>
          <p:cNvSpPr/>
          <p:nvPr/>
        </p:nvSpPr>
        <p:spPr>
          <a:xfrm>
            <a:off x="2139840" y="922320"/>
            <a:ext cx="20116440" cy="265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6000" spc="-1" strike="noStrike">
                <a:solidFill>
                  <a:srgbClr val="222b45"/>
                </a:solidFill>
                <a:latin typeface="Bandera Pro Thin"/>
              </a:rPr>
              <a:t>Конструкции полимерных скважинных фильтров с напылением, изготовленных НПФ ”ЭКОТОН” :</a:t>
            </a: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4800" spc="-1" strike="noStrike">
                <a:solidFill>
                  <a:srgbClr val="222b45"/>
                </a:solidFill>
                <a:latin typeface="Bandera Pro Thin"/>
              </a:rPr>
              <a:t> 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368" name="CustomShape 5"/>
          <p:cNvSpPr/>
          <p:nvPr/>
        </p:nvSpPr>
        <p:spPr>
          <a:xfrm>
            <a:off x="13899240" y="3972240"/>
            <a:ext cx="9510840" cy="837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indent="-216000">
              <a:lnSpc>
                <a:spcPct val="100000"/>
              </a:lnSpc>
              <a:buClr>
                <a:srgbClr val="222b45"/>
              </a:buClr>
              <a:buFont typeface="Symbol" charset="2"/>
              <a:buChar char=""/>
            </a:pPr>
            <a:r>
              <a:rPr b="1" lang="ru-RU" sz="32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3200" spc="-1" strike="noStrike">
                <a:solidFill>
                  <a:srgbClr val="222b45"/>
                </a:solidFill>
                <a:latin typeface="Bandera Pro Thin"/>
              </a:rPr>
              <a:t>В условиях пескования скважин очередными работами после реагентной регенерации является установка дополнительной полимерной или стекОбладают минимальными гидравлическими сопротивлениями</a:t>
            </a:r>
            <a:r>
              <a:rPr b="1" lang="en-US" sz="3200" spc="-1" strike="noStrike">
                <a:solidFill>
                  <a:srgbClr val="222b45"/>
                </a:solidFill>
                <a:latin typeface="Bandera Pro Thin"/>
              </a:rPr>
              <a:t>.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222b45"/>
              </a:buClr>
              <a:buFont typeface="Symbol" charset="2"/>
              <a:buChar char=""/>
            </a:pPr>
            <a:r>
              <a:rPr b="1" lang="ru-RU" sz="3200" spc="-1" strike="noStrike">
                <a:solidFill>
                  <a:srgbClr val="222b45"/>
                </a:solidFill>
                <a:latin typeface="Bandera Pro Thin"/>
              </a:rPr>
              <a:t>Выполнены из антикоррозийного (экологически чистого) материала, не влияющего на органолептические свойства воды (нет постороннего запаха, привкуса, отложений).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222b45"/>
              </a:buClr>
              <a:buFont typeface="Symbol" charset="2"/>
              <a:buChar char=""/>
            </a:pPr>
            <a:r>
              <a:rPr b="1" lang="ru-RU" sz="3200" spc="-1" strike="noStrike">
                <a:solidFill>
                  <a:srgbClr val="222b45"/>
                </a:solidFill>
                <a:latin typeface="Bandera Pro Thin"/>
              </a:rPr>
              <a:t>Гарантируют стабильную работу скважин в течении всей эксплуатации и не подвержены реагентному воздействию.лопластиковой фильтровой колонны.</a:t>
            </a:r>
            <a:r>
              <a:rPr b="0" lang="ru-RU" sz="3200" spc="-1" strike="noStrike">
                <a:solidFill>
                  <a:srgbClr val="222b45"/>
                </a:solidFill>
                <a:latin typeface="Bandera Pro Thin"/>
              </a:rPr>
              <a:t> 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369" name="Picture 9" descr="P1020842"/>
          <p:cNvPicPr/>
          <p:nvPr/>
        </p:nvPicPr>
        <p:blipFill>
          <a:blip r:embed="rId1"/>
          <a:stretch/>
        </p:blipFill>
        <p:spPr>
          <a:xfrm>
            <a:off x="1256040" y="3839040"/>
            <a:ext cx="11935080" cy="8954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6" dur="indefinite" restart="never" nodeType="tmRoot">
          <p:childTnLst>
            <p:seq>
              <p:cTn id="57" dur="indefinite" nodeType="mainSeq"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6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4"/>
          <p:cNvSpPr/>
          <p:nvPr/>
        </p:nvSpPr>
        <p:spPr>
          <a:xfrm>
            <a:off x="3712320" y="1109160"/>
            <a:ext cx="2011644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6000" spc="-1" strike="noStrike">
                <a:solidFill>
                  <a:srgbClr val="222b45"/>
                </a:solidFill>
                <a:latin typeface="Bandera Pro Thin"/>
              </a:rPr>
              <a:t>Стеклопластиковый фильтр ЗАО «ПолиЭк»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374" name="CustomShape 5"/>
          <p:cNvSpPr/>
          <p:nvPr/>
        </p:nvSpPr>
        <p:spPr>
          <a:xfrm>
            <a:off x="13899240" y="3972240"/>
            <a:ext cx="9510840" cy="722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Стеклопластиковый фильтр, изготовленный ЗАО ”ПОЛИЭК” устойчив в агрессивных средах, противостоит ударным и вибрационным нагрузкам.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За счёт конструкционных материалов превосходит по прочности отдельные сорта стали.</a:t>
            </a: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Состоит из опорного каркаса, фильтровальной синтетической ткани и продольно-поперечной намотки в сочетании с косой перекрестной 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375" name="Picture 7" descr="DSC_0371"/>
          <p:cNvPicPr/>
          <p:nvPr/>
        </p:nvPicPr>
        <p:blipFill>
          <a:blip r:embed="rId1"/>
          <a:stretch/>
        </p:blipFill>
        <p:spPr>
          <a:xfrm>
            <a:off x="1161360" y="3258360"/>
            <a:ext cx="12125160" cy="9103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3" descr="P1020825"/>
          <p:cNvPicPr/>
          <p:nvPr/>
        </p:nvPicPr>
        <p:blipFill>
          <a:blip r:embed="rId1"/>
          <a:stretch/>
        </p:blipFill>
        <p:spPr>
          <a:xfrm>
            <a:off x="3496320" y="472680"/>
            <a:ext cx="17028000" cy="12770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Picture 3" descr="P1020837"/>
          <p:cNvPicPr/>
          <p:nvPr/>
        </p:nvPicPr>
        <p:blipFill>
          <a:blip r:embed="rId1"/>
          <a:stretch/>
        </p:blipFill>
        <p:spPr>
          <a:xfrm>
            <a:off x="959400" y="-1563840"/>
            <a:ext cx="22458240" cy="16843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Picture 4" descr="DSC_0346"/>
          <p:cNvPicPr/>
          <p:nvPr/>
        </p:nvPicPr>
        <p:blipFill>
          <a:blip r:embed="rId1"/>
          <a:stretch/>
        </p:blipFill>
        <p:spPr>
          <a:xfrm>
            <a:off x="0" y="-379080"/>
            <a:ext cx="25692120" cy="19269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CustomShape 4"/>
          <p:cNvSpPr/>
          <p:nvPr/>
        </p:nvSpPr>
        <p:spPr>
          <a:xfrm>
            <a:off x="2130480" y="2626920"/>
            <a:ext cx="2011644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Регенерация водозаборных скважин для организаций, эксплуатирующих месторождения подземных вод  очевидно   экономически целесообразна по причине отсутствия необходимости(при новом бурении) выполнять следующие виды работ: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83" name="CustomShape 5"/>
          <p:cNvSpPr/>
          <p:nvPr/>
        </p:nvSpPr>
        <p:spPr>
          <a:xfrm>
            <a:off x="2130480" y="4902840"/>
            <a:ext cx="21420720" cy="612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- строительство павильона</a:t>
            </a:r>
            <a:endParaRPr b="0" lang="ru-RU" sz="3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222b45"/>
              </a:buClr>
              <a:buFont typeface="StarSymbol"/>
              <a:buChar char="-"/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прокладку контрольных и силовых кабелей</a:t>
            </a:r>
            <a:endParaRPr b="0" lang="ru-RU" sz="3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222b45"/>
              </a:buClr>
              <a:buFont typeface="StarSymbol"/>
              <a:buChar char="-"/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прокладку наружных сетей водопровода</a:t>
            </a:r>
            <a:endParaRPr b="0" lang="ru-RU" sz="3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222b45"/>
              </a:buClr>
              <a:buFont typeface="StarSymbol"/>
              <a:buChar char="-"/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обустройство зоны санитарной охраны </a:t>
            </a:r>
            <a:r>
              <a:rPr b="1" lang="en-US" sz="3600" spc="-1" strike="noStrike">
                <a:solidFill>
                  <a:srgbClr val="222b45"/>
                </a:solidFill>
                <a:latin typeface="Bandera Pro Thin"/>
              </a:rPr>
              <a:t>I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 пояса</a:t>
            </a:r>
            <a:endParaRPr b="0" lang="ru-RU" sz="36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222b45"/>
              </a:buClr>
              <a:buFont typeface="StarSymbol"/>
              <a:buChar char="-"/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внесение изменений и дополнений в лицензию на право пользования недрами.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 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Позволяет увеличивать ресурс водоподъемного оборудования вследствие исключения абразивного воздействия водовмещающих пород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Главным является - решение проблемы дефицита питьевой воды в населенных пунктах в короткие сроки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CustomShape 4"/>
          <p:cNvSpPr/>
          <p:nvPr/>
        </p:nvSpPr>
        <p:spPr>
          <a:xfrm>
            <a:off x="1487520" y="5149800"/>
            <a:ext cx="21420720" cy="338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Современный подход к условиям эксплуатации водоподъемного оборудования и артезианских скважин при добычи питьевой воды из подземного источника должен подразумевать, мониторинг состояния гидрогеохимической среды, мониторинг состояния водоподъемных колонн, фильтров, погружных насосов. Только при таком подходе, можно говорить о рациональной эксплуатации водозаборных скважин, заключающейся в своевременном применении различных методов борьбы с вышеописанными явлениями. 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CustomShape 4"/>
          <p:cNvSpPr/>
          <p:nvPr/>
        </p:nvSpPr>
        <p:spPr>
          <a:xfrm>
            <a:off x="1478520" y="3767040"/>
            <a:ext cx="21420720" cy="667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	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Примером эффективности восстановления рабочих характеристик после регенерации является водозаборная скважина № 8  месторождения подземных вод на одном из водозаборов Западной Сибири.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	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Артезианская скважина № 8 водозабора  пробурена в 1986 г и введена в эксплуатацию с дебитом 60 м</a:t>
            </a:r>
            <a:r>
              <a:rPr b="1" lang="ru-RU" sz="3600" spc="-1" strike="noStrike" baseline="30000">
                <a:solidFill>
                  <a:srgbClr val="222b45"/>
                </a:solidFill>
                <a:latin typeface="Bandera Pro Thin"/>
              </a:rPr>
              <a:t>3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/час. 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	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В 2000 г зафиксировано пескование с массовой долей от 20 до 50 г/л при дебите 50 м</a:t>
            </a:r>
            <a:r>
              <a:rPr b="1" lang="ru-RU" sz="3600" spc="-1" strike="noStrike" baseline="30000">
                <a:solidFill>
                  <a:srgbClr val="222b45"/>
                </a:solidFill>
                <a:latin typeface="Bandera Pro Thin"/>
              </a:rPr>
              <a:t>3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/час.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	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В 2002 г предотвращение выноса песка регулировалось снижением производительности скважины до 10 м</a:t>
            </a:r>
            <a:r>
              <a:rPr b="1" lang="ru-RU" sz="3600" spc="-1" strike="noStrike" baseline="30000">
                <a:solidFill>
                  <a:srgbClr val="222b45"/>
                </a:solidFill>
                <a:latin typeface="Bandera Pro Thin"/>
              </a:rPr>
              <a:t>3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/час, поэтому эксплуатирующей организацией было принято решении о её выводе из эксплуатации и проведении работ по регенерации.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	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Применение регенерационных методов восстановления скважины № 8, включая установку дополнительной полимерной фильтровой колонны, позволило ввести скважину в работу с дебитом до 65 м</a:t>
            </a:r>
            <a:r>
              <a:rPr b="1" lang="ru-RU" sz="3600" spc="-1" strike="noStrike" baseline="30000">
                <a:solidFill>
                  <a:srgbClr val="222b45"/>
                </a:solidFill>
                <a:latin typeface="Bandera Pro Thin"/>
              </a:rPr>
              <a:t>3</a:t>
            </a:r>
            <a:r>
              <a:rPr b="1" lang="ru-RU" sz="3600" spc="-1" strike="noStrike">
                <a:solidFill>
                  <a:srgbClr val="222b45"/>
                </a:solidFill>
                <a:latin typeface="Bandera Pro Thin"/>
              </a:rPr>
              <a:t>/час без проявления процесса пескования.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4"/>
          <p:cNvSpPr/>
          <p:nvPr/>
        </p:nvSpPr>
        <p:spPr>
          <a:xfrm>
            <a:off x="1429920" y="5662800"/>
            <a:ext cx="944568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6000" spc="-1" strike="noStrike">
                <a:solidFill>
                  <a:srgbClr val="222b45"/>
                </a:solidFill>
                <a:latin typeface="Bandera Pro Thin"/>
              </a:rPr>
              <a:t>Конструкция скважины  после регенерации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396" name="Picture 5" descr="рис2_"/>
          <p:cNvPicPr/>
          <p:nvPr/>
        </p:nvPicPr>
        <p:blipFill>
          <a:blip r:embed="rId1"/>
          <a:stretch/>
        </p:blipFill>
        <p:spPr>
          <a:xfrm>
            <a:off x="11757600" y="548640"/>
            <a:ext cx="12089880" cy="12655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69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CustomShape 4"/>
          <p:cNvSpPr/>
          <p:nvPr/>
        </p:nvSpPr>
        <p:spPr>
          <a:xfrm>
            <a:off x="16665840" y="5703840"/>
            <a:ext cx="6766200" cy="228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800" spc="-1" strike="noStrike">
                <a:solidFill>
                  <a:srgbClr val="222b45"/>
                </a:solidFill>
                <a:latin typeface="Bandera Pro Thin"/>
              </a:rPr>
              <a:t>Дебит скважины № 8  до и после регенерации</a:t>
            </a:r>
            <a:endParaRPr b="0" lang="ru-RU" sz="4800" spc="-1" strike="noStrike">
              <a:latin typeface="Arial"/>
            </a:endParaRPr>
          </a:p>
        </p:txBody>
      </p:sp>
      <p:pic>
        <p:nvPicPr>
          <p:cNvPr id="401" name="Picture 6" descr="рис4_"/>
          <p:cNvPicPr/>
          <p:nvPr/>
        </p:nvPicPr>
        <p:blipFill>
          <a:blip r:embed="rId1"/>
          <a:stretch/>
        </p:blipFill>
        <p:spPr>
          <a:xfrm>
            <a:off x="548640" y="527040"/>
            <a:ext cx="15698520" cy="12639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0" dur="indefinite" restart="never" nodeType="tmRoot">
          <p:childTnLst>
            <p:seq>
              <p:cTn id="71" dur="indefinite" nodeType="mainSeq"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76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4"/>
          <p:cNvSpPr/>
          <p:nvPr/>
        </p:nvSpPr>
        <p:spPr>
          <a:xfrm>
            <a:off x="2502000" y="1550160"/>
            <a:ext cx="2022408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000000"/>
                </a:solidFill>
                <a:latin typeface="Bandera Pro Thin"/>
              </a:rPr>
              <a:t>Последствия изменения химического состава воды в условиях повышенной техногенной нагрузки : 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129" name="CustomShape 5"/>
          <p:cNvSpPr/>
          <p:nvPr/>
        </p:nvSpPr>
        <p:spPr>
          <a:xfrm>
            <a:off x="3282480" y="5204160"/>
            <a:ext cx="21768120" cy="618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1" lang="ru-RU" sz="4000" spc="-1" strike="noStrike">
                <a:solidFill>
                  <a:srgbClr val="000000"/>
                </a:solidFill>
                <a:latin typeface="Bandera Pro Thin"/>
              </a:rPr>
              <a:t>Коррозия оборудования;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1" lang="ru-RU" sz="4000" spc="-1" strike="noStrike">
                <a:solidFill>
                  <a:srgbClr val="000000"/>
                </a:solidFill>
                <a:latin typeface="Bandera Pro Thin"/>
              </a:rPr>
              <a:t>Заохривание (химические и микробиологические процессы отложения труднорастворимых соединений железа, марганца и других химических элементов),вызванное изменением физико-химических условий; 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1" lang="ru-RU" sz="4000" spc="-1" strike="noStrike">
                <a:solidFill>
                  <a:srgbClr val="000000"/>
                </a:solidFill>
                <a:latin typeface="Bandera Pro Thin"/>
              </a:rPr>
              <a:t> </a:t>
            </a:r>
            <a:r>
              <a:rPr b="1" lang="ru-RU" sz="4000" spc="-1" strike="noStrike">
                <a:solidFill>
                  <a:srgbClr val="000000"/>
                </a:solidFill>
                <a:latin typeface="Bandera Pro Thin"/>
              </a:rPr>
              <a:t>Отложение карбонатных соединений; 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1" lang="ru-RU" sz="4000" spc="-1" strike="noStrike">
                <a:solidFill>
                  <a:srgbClr val="000000"/>
                </a:solidFill>
                <a:latin typeface="Bandera Pro Thin"/>
              </a:rPr>
              <a:t> </a:t>
            </a:r>
            <a:r>
              <a:rPr b="1" lang="ru-RU" sz="4000" spc="-1" strike="noStrike">
                <a:solidFill>
                  <a:srgbClr val="000000"/>
                </a:solidFill>
                <a:latin typeface="Bandera Pro Thin"/>
              </a:rPr>
              <a:t>Появление слизистых отложений вследствие массового развития и жизнедеятельности микроорганизмов;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ustomShape 1"/>
          <p:cNvSpPr/>
          <p:nvPr/>
        </p:nvSpPr>
        <p:spPr>
          <a:xfrm>
            <a:off x="523440" y="66924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4"/>
          <p:cNvSpPr/>
          <p:nvPr/>
        </p:nvSpPr>
        <p:spPr>
          <a:xfrm>
            <a:off x="786240" y="5112000"/>
            <a:ext cx="6247440" cy="478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222b45"/>
                </a:solidFill>
                <a:latin typeface="Bandera Pro Thin"/>
              </a:rPr>
              <a:t>Начиная с 1996 г  были выполнены работы по регенерации, с установкой дополнительной фильтровой колонны, более 20 артезианских скважин  которые работают по настоящее время. Процент восстановления производительности артезианских скважин составил от 60 до 100 %.</a:t>
            </a:r>
            <a:endParaRPr b="0" lang="ru-RU" sz="2800" spc="-1" strike="noStrike">
              <a:latin typeface="Arial"/>
            </a:endParaRPr>
          </a:p>
        </p:txBody>
      </p:sp>
      <p:graphicFrame>
        <p:nvGraphicFramePr>
          <p:cNvPr id="406" name="Table 5"/>
          <p:cNvGraphicFramePr/>
          <p:nvPr/>
        </p:nvGraphicFramePr>
        <p:xfrm>
          <a:off x="7296480" y="1273680"/>
          <a:ext cx="16525080" cy="11445120"/>
        </p:xfrm>
        <a:graphic>
          <a:graphicData uri="http://schemas.openxmlformats.org/drawingml/2006/table">
            <a:tbl>
              <a:tblPr/>
              <a:tblGrid>
                <a:gridCol w="1990800"/>
                <a:gridCol w="2152800"/>
                <a:gridCol w="2198880"/>
                <a:gridCol w="1860480"/>
                <a:gridCol w="2491200"/>
                <a:gridCol w="2641680"/>
                <a:gridCol w="3189600"/>
              </a:tblGrid>
              <a:tr h="2223000">
                <a:tc>
                  <a:txBody>
                    <a:bodyPr lIns="166320" rIns="166320" tIns="83160" bIns="831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№ </a:t>
                      </a: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скв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Год</a:t>
                      </a:r>
                      <a:endParaRPr b="0" lang="ru-RU" sz="2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ввода в эксплуатацию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Дебит</a:t>
                      </a:r>
                      <a:endParaRPr b="0" lang="ru-RU" sz="2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на начало</a:t>
                      </a:r>
                      <a:endParaRPr b="0" lang="ru-RU" sz="2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эксплуатации,</a:t>
                      </a:r>
                      <a:endParaRPr b="0" lang="ru-RU" sz="2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м</a:t>
                      </a:r>
                      <a:r>
                        <a:rPr b="1" lang="ru-RU" sz="2200" spc="-1" strike="noStrike" baseline="30000">
                          <a:solidFill>
                            <a:srgbClr val="7f7f7f"/>
                          </a:solidFill>
                          <a:latin typeface="Arial"/>
                        </a:rPr>
                        <a:t>3</a:t>
                      </a: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/час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Год снижения дебита при песковании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Дебит скважины</a:t>
                      </a:r>
                      <a:endParaRPr b="0" lang="ru-RU" sz="2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при песковании</a:t>
                      </a:r>
                      <a:endParaRPr b="0" lang="ru-RU" sz="2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м</a:t>
                      </a:r>
                      <a:r>
                        <a:rPr b="1" lang="ru-RU" sz="2200" spc="-1" strike="noStrike" baseline="30000">
                          <a:solidFill>
                            <a:srgbClr val="7f7f7f"/>
                          </a:solidFill>
                          <a:latin typeface="Arial"/>
                        </a:rPr>
                        <a:t>3</a:t>
                      </a: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/час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Год регенерации и</a:t>
                      </a:r>
                      <a:endParaRPr b="0" lang="ru-RU" sz="2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установки полимерного</a:t>
                      </a:r>
                      <a:endParaRPr b="0" lang="ru-RU" sz="2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фильтра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Дебит</a:t>
                      </a:r>
                      <a:endParaRPr b="0" lang="ru-RU" sz="2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после установки</a:t>
                      </a:r>
                      <a:endParaRPr b="0" lang="ru-RU" sz="2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полимерного фильтра </a:t>
                      </a:r>
                      <a:endParaRPr b="0" lang="ru-RU" sz="2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м</a:t>
                      </a:r>
                      <a:r>
                        <a:rPr b="1" lang="ru-RU" sz="2200" spc="-1" strike="noStrike" baseline="30000">
                          <a:solidFill>
                            <a:srgbClr val="7f7f7f"/>
                          </a:solidFill>
                          <a:latin typeface="Arial"/>
                        </a:rPr>
                        <a:t>3</a:t>
                      </a: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/час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506520">
                <a:tc gridSpan="7">
                  <a:tcPr marL="82080" marR="8208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50940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</a:t>
                      </a:r>
                      <a:r>
                        <a:rPr b="1" lang="en-US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6</a:t>
                      </a: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6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80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1996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30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1997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60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50940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6а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1974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75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1998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57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1998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70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50940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8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1968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98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1996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45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1997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80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50940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11а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1986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80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2002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50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2003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56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50940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13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1961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60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1998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50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1999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50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50940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14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1994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63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1999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50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1999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50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50940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15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1961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100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1996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30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1997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70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50940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21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1964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78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1999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30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1999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50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50940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21а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1979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80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1998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60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1999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70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50940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23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1965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72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2003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20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2004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50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50940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25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1968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60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54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2002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60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noFill/>
                  </a:tcPr>
                </a:tc>
              </a:tr>
              <a:tr h="50940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9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1988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60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2005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54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2017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50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noFill/>
                  </a:tcPr>
                </a:tc>
              </a:tr>
              <a:tr h="50940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1989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60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2005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54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2017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40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noFill/>
                  </a:tcPr>
                </a:tc>
              </a:tr>
              <a:tr h="56412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1а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40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29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35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50940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3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1967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80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60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78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50940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8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1986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85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2002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10-40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2002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65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  <a:tr h="510840"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9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2001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55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2003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39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7f7f7f"/>
                          </a:solidFill>
                          <a:latin typeface="Arial"/>
                        </a:rPr>
                        <a:t>2003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  <a:tc>
                  <a:txBody>
                    <a:bodyPr lIns="166320" rIns="166320" tIns="83160" bIns="8316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200" spc="-1" strike="noStrike">
                          <a:solidFill>
                            <a:srgbClr val="4b5050"/>
                          </a:solidFill>
                          <a:latin typeface="Arial"/>
                        </a:rPr>
                        <a:t>50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166320" marR="166320">
                    <a:lnL w="12240">
                      <a:solidFill>
                        <a:srgbClr val="7f7f7f"/>
                      </a:solidFill>
                    </a:lnL>
                    <a:lnR w="12240">
                      <a:solidFill>
                        <a:srgbClr val="7f7f7f"/>
                      </a:solidFill>
                    </a:lnR>
                    <a:lnT w="12240">
                      <a:solidFill>
                        <a:srgbClr val="7f7f7f"/>
                      </a:solidFill>
                    </a:lnT>
                    <a:lnB w="12240">
                      <a:solidFill>
                        <a:srgbClr val="7f7f7f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548640" y="511920"/>
            <a:ext cx="23298480" cy="12655080"/>
          </a:xfrm>
          <a:prstGeom prst="rect">
            <a:avLst/>
          </a:prstGeom>
          <a:solidFill>
            <a:srgbClr val="222b4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CustomShape 2"/>
          <p:cNvSpPr/>
          <p:nvPr/>
        </p:nvSpPr>
        <p:spPr>
          <a:xfrm>
            <a:off x="2551680" y="6089040"/>
            <a:ext cx="1921860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8000" spc="-1" strike="noStrike">
                <a:solidFill>
                  <a:srgbClr val="ffffff"/>
                </a:solidFill>
                <a:latin typeface="Bandera Pro Thin"/>
              </a:rPr>
              <a:t>Благодарим за внимание!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409" name="CustomShape 3"/>
          <p:cNvSpPr/>
          <p:nvPr/>
        </p:nvSpPr>
        <p:spPr>
          <a:xfrm>
            <a:off x="4558680" y="7425720"/>
            <a:ext cx="144464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ru-RU" sz="3600" spc="-1" strike="noStrike">
                <a:solidFill>
                  <a:srgbClr val="ffffff"/>
                </a:solidFill>
                <a:latin typeface="Bandera Pro Thin"/>
              </a:rPr>
              <a:t>Презентацию представил разработчик: Кармалов Александр.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410" name="Рисунок 5" descr=""/>
          <p:cNvPicPr/>
          <p:nvPr/>
        </p:nvPicPr>
        <p:blipFill>
          <a:blip r:embed="rId1"/>
          <a:srcRect l="0" t="0" r="0" b="18215"/>
          <a:stretch/>
        </p:blipFill>
        <p:spPr>
          <a:xfrm>
            <a:off x="7889760" y="2154240"/>
            <a:ext cx="2328480" cy="2282040"/>
          </a:xfrm>
          <a:prstGeom prst="rect">
            <a:avLst/>
          </a:prstGeom>
          <a:ln>
            <a:noFill/>
          </a:ln>
        </p:spPr>
      </p:pic>
      <p:pic>
        <p:nvPicPr>
          <p:cNvPr id="411" name="Picture 22" descr="СИБСТРИН"/>
          <p:cNvPicPr/>
          <p:nvPr/>
        </p:nvPicPr>
        <p:blipFill>
          <a:blip r:embed="rId2"/>
          <a:stretch/>
        </p:blipFill>
        <p:spPr>
          <a:xfrm>
            <a:off x="10720080" y="2154240"/>
            <a:ext cx="2226600" cy="2282040"/>
          </a:xfrm>
          <a:prstGeom prst="rect">
            <a:avLst/>
          </a:prstGeom>
          <a:ln>
            <a:noFill/>
          </a:ln>
        </p:spPr>
      </p:pic>
      <p:pic>
        <p:nvPicPr>
          <p:cNvPr id="412" name="Picture 8" descr=""/>
          <p:cNvPicPr/>
          <p:nvPr/>
        </p:nvPicPr>
        <p:blipFill>
          <a:blip r:embed="rId3"/>
          <a:stretch/>
        </p:blipFill>
        <p:spPr>
          <a:xfrm>
            <a:off x="13317840" y="2162520"/>
            <a:ext cx="2226600" cy="2226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639720" y="329760"/>
            <a:ext cx="23298480" cy="12655080"/>
          </a:xfrm>
          <a:prstGeom prst="rect">
            <a:avLst/>
          </a:prstGeom>
          <a:solidFill>
            <a:srgbClr val="eff0e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2"/>
          <p:cNvSpPr/>
          <p:nvPr/>
        </p:nvSpPr>
        <p:spPr>
          <a:xfrm rot="5400000">
            <a:off x="-397440" y="1458360"/>
            <a:ext cx="20754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3"/>
          <p:cNvSpPr/>
          <p:nvPr/>
        </p:nvSpPr>
        <p:spPr>
          <a:xfrm>
            <a:off x="17080920" y="12984840"/>
            <a:ext cx="6766200" cy="182160"/>
          </a:xfrm>
          <a:prstGeom prst="rect">
            <a:avLst/>
          </a:prstGeom>
          <a:solidFill>
            <a:srgbClr val="cac1a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4"/>
          <p:cNvSpPr/>
          <p:nvPr/>
        </p:nvSpPr>
        <p:spPr>
          <a:xfrm>
            <a:off x="2859840" y="3633840"/>
            <a:ext cx="18858240" cy="557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Мониторинг химического состава воды и микробиологический анализ подземных вод, позволяет выявить причины </a:t>
            </a:r>
            <a:r>
              <a:rPr b="1" lang="ru-RU" sz="4000" spc="-1" strike="noStrike">
                <a:solidFill>
                  <a:srgbClr val="ff0000"/>
                </a:solidFill>
                <a:latin typeface="Bandera Pro Thin"/>
              </a:rPr>
              <a:t>кольматации и коррозии металлосодержащих элементов скважин, в условиях повышенной техногенной нагрузки</a:t>
            </a: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, что в дальнейшем облегчает выбор стратегии по борьбе с этими явлениями. 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404040"/>
                </a:solidFill>
                <a:latin typeface="Bandera Pro Thin"/>
              </a:rPr>
              <a:t>На водозаборах наблюдение за качеством отбираемой скважинами воды должны вестись с самого начала их эксплуатации. 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8" descr="рис"/>
          <p:cNvPicPr/>
          <p:nvPr/>
        </p:nvPicPr>
        <p:blipFill>
          <a:blip r:embed="rId1"/>
          <a:stretch/>
        </p:blipFill>
        <p:spPr>
          <a:xfrm>
            <a:off x="2509560" y="3762720"/>
            <a:ext cx="19358280" cy="942696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1373760" y="1128240"/>
            <a:ext cx="2095056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6000" spc="-1" strike="noStrike">
                <a:solidFill>
                  <a:srgbClr val="7f7f7f"/>
                </a:solidFill>
                <a:latin typeface="Bandera Pro Thin"/>
              </a:rPr>
              <a:t>Среднегодовые значения характерных показателей состава воды (водозабор южный):</a:t>
            </a:r>
            <a:endParaRPr b="0" lang="ru-RU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40343</TotalTime>
  <Application>LibreOffice/6.4.3.2$Windows_X86_64 LibreOffice_project/747b5d0ebf89f41c860ec2a39efd7cb15b54f2d8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2014-11-12T21:47:38Z</dcterms:created>
  <dc:creator>MASoN</dc:creator>
  <dc:description/>
  <dc:language>ru-RU</dc:language>
  <cp:lastModifiedBy/>
  <dcterms:modified xsi:type="dcterms:W3CDTF">2022-03-31T11:58:49Z</dcterms:modified>
  <cp:revision>9728</cp:revision>
  <dc:subject/>
  <dc:title>Creative Presentations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71</vt:i4>
  </property>
  <property fmtid="{D5CDD505-2E9C-101B-9397-08002B2CF9AE}" pid="8" name="PresentationFormat">
    <vt:lpwstr>Custom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71</vt:i4>
  </property>
</Properties>
</file>