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5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1032" y="1158239"/>
            <a:ext cx="1149095" cy="124663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011926" y="1179512"/>
            <a:ext cx="1038225" cy="1135380"/>
          </a:xfrm>
          <a:custGeom>
            <a:avLst/>
            <a:gdLst/>
            <a:ahLst/>
            <a:cxnLst/>
            <a:rect l="l" t="t" r="r" b="b"/>
            <a:pathLst>
              <a:path w="1038225" h="1135380">
                <a:moveTo>
                  <a:pt x="0" y="1135062"/>
                </a:moveTo>
                <a:lnTo>
                  <a:pt x="1038225" y="1135062"/>
                </a:lnTo>
                <a:lnTo>
                  <a:pt x="1038225" y="0"/>
                </a:lnTo>
                <a:lnTo>
                  <a:pt x="0" y="0"/>
                </a:lnTo>
                <a:lnTo>
                  <a:pt x="0" y="1135062"/>
                </a:lnTo>
                <a:close/>
              </a:path>
            </a:pathLst>
          </a:custGeom>
          <a:ln w="507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5895" y="1523999"/>
            <a:ext cx="140208" cy="81076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043676" y="1519300"/>
            <a:ext cx="78105" cy="751205"/>
          </a:xfrm>
          <a:custGeom>
            <a:avLst/>
            <a:gdLst/>
            <a:ahLst/>
            <a:cxnLst/>
            <a:rect l="l" t="t" r="r" b="b"/>
            <a:pathLst>
              <a:path w="78104" h="751205">
                <a:moveTo>
                  <a:pt x="38862" y="0"/>
                </a:moveTo>
                <a:lnTo>
                  <a:pt x="23735" y="3300"/>
                </a:lnTo>
                <a:lnTo>
                  <a:pt x="11382" y="12303"/>
                </a:lnTo>
                <a:lnTo>
                  <a:pt x="3053" y="25663"/>
                </a:lnTo>
                <a:lnTo>
                  <a:pt x="0" y="42037"/>
                </a:lnTo>
                <a:lnTo>
                  <a:pt x="0" y="750824"/>
                </a:lnTo>
                <a:lnTo>
                  <a:pt x="77724" y="750824"/>
                </a:lnTo>
                <a:lnTo>
                  <a:pt x="77724" y="42037"/>
                </a:lnTo>
                <a:lnTo>
                  <a:pt x="74670" y="25663"/>
                </a:lnTo>
                <a:lnTo>
                  <a:pt x="66341" y="12303"/>
                </a:lnTo>
                <a:lnTo>
                  <a:pt x="53988" y="3300"/>
                </a:lnTo>
                <a:lnTo>
                  <a:pt x="38862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0383" y="1523999"/>
            <a:ext cx="140208" cy="81076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6137275" y="1519300"/>
            <a:ext cx="78105" cy="751205"/>
          </a:xfrm>
          <a:custGeom>
            <a:avLst/>
            <a:gdLst/>
            <a:ahLst/>
            <a:cxnLst/>
            <a:rect l="l" t="t" r="r" b="b"/>
            <a:pathLst>
              <a:path w="78104" h="751205">
                <a:moveTo>
                  <a:pt x="38862" y="0"/>
                </a:moveTo>
                <a:lnTo>
                  <a:pt x="23735" y="3300"/>
                </a:lnTo>
                <a:lnTo>
                  <a:pt x="11382" y="12303"/>
                </a:lnTo>
                <a:lnTo>
                  <a:pt x="3053" y="25663"/>
                </a:lnTo>
                <a:lnTo>
                  <a:pt x="0" y="42037"/>
                </a:lnTo>
                <a:lnTo>
                  <a:pt x="0" y="750824"/>
                </a:lnTo>
                <a:lnTo>
                  <a:pt x="77850" y="750824"/>
                </a:lnTo>
                <a:lnTo>
                  <a:pt x="77850" y="42037"/>
                </a:lnTo>
                <a:lnTo>
                  <a:pt x="74777" y="25663"/>
                </a:lnTo>
                <a:lnTo>
                  <a:pt x="66405" y="12303"/>
                </a:lnTo>
                <a:lnTo>
                  <a:pt x="54008" y="3300"/>
                </a:lnTo>
                <a:lnTo>
                  <a:pt x="38862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1824" y="1523999"/>
            <a:ext cx="137160" cy="810767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227826" y="1519300"/>
            <a:ext cx="76200" cy="751205"/>
          </a:xfrm>
          <a:custGeom>
            <a:avLst/>
            <a:gdLst/>
            <a:ahLst/>
            <a:cxnLst/>
            <a:rect l="l" t="t" r="r" b="b"/>
            <a:pathLst>
              <a:path w="76200" h="751205">
                <a:moveTo>
                  <a:pt x="38100" y="0"/>
                </a:moveTo>
                <a:lnTo>
                  <a:pt x="23252" y="3300"/>
                </a:lnTo>
                <a:lnTo>
                  <a:pt x="11144" y="12303"/>
                </a:lnTo>
                <a:lnTo>
                  <a:pt x="2988" y="25663"/>
                </a:lnTo>
                <a:lnTo>
                  <a:pt x="0" y="42037"/>
                </a:lnTo>
                <a:lnTo>
                  <a:pt x="0" y="750824"/>
                </a:lnTo>
                <a:lnTo>
                  <a:pt x="76200" y="750824"/>
                </a:lnTo>
                <a:lnTo>
                  <a:pt x="76200" y="42037"/>
                </a:lnTo>
                <a:lnTo>
                  <a:pt x="73193" y="25663"/>
                </a:lnTo>
                <a:lnTo>
                  <a:pt x="65008" y="12303"/>
                </a:lnTo>
                <a:lnTo>
                  <a:pt x="52893" y="3300"/>
                </a:lnTo>
                <a:lnTo>
                  <a:pt x="38100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3263" y="1523999"/>
            <a:ext cx="137160" cy="810767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321425" y="1519300"/>
            <a:ext cx="76200" cy="751205"/>
          </a:xfrm>
          <a:custGeom>
            <a:avLst/>
            <a:gdLst/>
            <a:ahLst/>
            <a:cxnLst/>
            <a:rect l="l" t="t" r="r" b="b"/>
            <a:pathLst>
              <a:path w="76200" h="751205">
                <a:moveTo>
                  <a:pt x="38100" y="0"/>
                </a:moveTo>
                <a:lnTo>
                  <a:pt x="23252" y="3300"/>
                </a:lnTo>
                <a:lnTo>
                  <a:pt x="11144" y="12303"/>
                </a:lnTo>
                <a:lnTo>
                  <a:pt x="2988" y="25663"/>
                </a:lnTo>
                <a:lnTo>
                  <a:pt x="0" y="42037"/>
                </a:lnTo>
                <a:lnTo>
                  <a:pt x="0" y="750824"/>
                </a:lnTo>
                <a:lnTo>
                  <a:pt x="76200" y="750824"/>
                </a:lnTo>
                <a:lnTo>
                  <a:pt x="76200" y="42037"/>
                </a:lnTo>
                <a:lnTo>
                  <a:pt x="73211" y="25663"/>
                </a:lnTo>
                <a:lnTo>
                  <a:pt x="65055" y="12303"/>
                </a:lnTo>
                <a:lnTo>
                  <a:pt x="52947" y="3300"/>
                </a:lnTo>
                <a:lnTo>
                  <a:pt x="38100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25895" y="1426463"/>
            <a:ext cx="838200" cy="301751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6043676" y="1422399"/>
            <a:ext cx="775970" cy="239395"/>
          </a:xfrm>
          <a:custGeom>
            <a:avLst/>
            <a:gdLst/>
            <a:ahLst/>
            <a:cxnLst/>
            <a:rect l="l" t="t" r="r" b="b"/>
            <a:pathLst>
              <a:path w="775970" h="239394">
                <a:moveTo>
                  <a:pt x="666496" y="0"/>
                </a:moveTo>
                <a:lnTo>
                  <a:pt x="0" y="0"/>
                </a:lnTo>
                <a:lnTo>
                  <a:pt x="0" y="84200"/>
                </a:lnTo>
                <a:lnTo>
                  <a:pt x="666496" y="84200"/>
                </a:lnTo>
                <a:lnTo>
                  <a:pt x="676735" y="85921"/>
                </a:lnTo>
                <a:lnTo>
                  <a:pt x="686022" y="91297"/>
                </a:lnTo>
                <a:lnTo>
                  <a:pt x="693356" y="99506"/>
                </a:lnTo>
                <a:lnTo>
                  <a:pt x="697738" y="109727"/>
                </a:lnTo>
                <a:lnTo>
                  <a:pt x="698930" y="123797"/>
                </a:lnTo>
                <a:lnTo>
                  <a:pt x="695182" y="136842"/>
                </a:lnTo>
                <a:lnTo>
                  <a:pt x="687218" y="147411"/>
                </a:lnTo>
                <a:lnTo>
                  <a:pt x="675767" y="154050"/>
                </a:lnTo>
                <a:lnTo>
                  <a:pt x="662864" y="155301"/>
                </a:lnTo>
                <a:lnTo>
                  <a:pt x="650938" y="151193"/>
                </a:lnTo>
                <a:lnTo>
                  <a:pt x="641298" y="142513"/>
                </a:lnTo>
                <a:lnTo>
                  <a:pt x="628058" y="115246"/>
                </a:lnTo>
                <a:lnTo>
                  <a:pt x="616648" y="104981"/>
                </a:lnTo>
                <a:lnTo>
                  <a:pt x="573841" y="109545"/>
                </a:lnTo>
                <a:lnTo>
                  <a:pt x="560014" y="137374"/>
                </a:lnTo>
                <a:lnTo>
                  <a:pt x="561340" y="154050"/>
                </a:lnTo>
                <a:lnTo>
                  <a:pt x="581777" y="196048"/>
                </a:lnTo>
                <a:lnTo>
                  <a:pt x="614251" y="225234"/>
                </a:lnTo>
                <a:lnTo>
                  <a:pt x="654369" y="238990"/>
                </a:lnTo>
                <a:lnTo>
                  <a:pt x="697738" y="234696"/>
                </a:lnTo>
                <a:lnTo>
                  <a:pt x="736201" y="212401"/>
                </a:lnTo>
                <a:lnTo>
                  <a:pt x="762936" y="176926"/>
                </a:lnTo>
                <a:lnTo>
                  <a:pt x="775551" y="133094"/>
                </a:lnTo>
                <a:lnTo>
                  <a:pt x="771651" y="85725"/>
                </a:lnTo>
                <a:lnTo>
                  <a:pt x="756793" y="51381"/>
                </a:lnTo>
                <a:lnTo>
                  <a:pt x="732123" y="23860"/>
                </a:lnTo>
                <a:lnTo>
                  <a:pt x="700928" y="5840"/>
                </a:lnTo>
                <a:lnTo>
                  <a:pt x="666496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25895" y="1325879"/>
            <a:ext cx="929640" cy="499872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6043676" y="1320926"/>
            <a:ext cx="868044" cy="438150"/>
          </a:xfrm>
          <a:custGeom>
            <a:avLst/>
            <a:gdLst/>
            <a:ahLst/>
            <a:cxnLst/>
            <a:rect l="l" t="t" r="r" b="b"/>
            <a:pathLst>
              <a:path w="868045" h="438150">
                <a:moveTo>
                  <a:pt x="667130" y="0"/>
                </a:moveTo>
                <a:lnTo>
                  <a:pt x="0" y="0"/>
                </a:lnTo>
                <a:lnTo>
                  <a:pt x="0" y="83947"/>
                </a:lnTo>
                <a:lnTo>
                  <a:pt x="667130" y="83947"/>
                </a:lnTo>
                <a:lnTo>
                  <a:pt x="705993" y="90473"/>
                </a:lnTo>
                <a:lnTo>
                  <a:pt x="741235" y="110728"/>
                </a:lnTo>
                <a:lnTo>
                  <a:pt x="769143" y="141722"/>
                </a:lnTo>
                <a:lnTo>
                  <a:pt x="786002" y="180467"/>
                </a:lnTo>
                <a:lnTo>
                  <a:pt x="790376" y="233882"/>
                </a:lnTo>
                <a:lnTo>
                  <a:pt x="776128" y="283273"/>
                </a:lnTo>
                <a:lnTo>
                  <a:pt x="745926" y="323234"/>
                </a:lnTo>
                <a:lnTo>
                  <a:pt x="702437" y="348361"/>
                </a:lnTo>
                <a:lnTo>
                  <a:pt x="653377" y="353208"/>
                </a:lnTo>
                <a:lnTo>
                  <a:pt x="607996" y="337708"/>
                </a:lnTo>
                <a:lnTo>
                  <a:pt x="571259" y="304801"/>
                </a:lnTo>
                <a:lnTo>
                  <a:pt x="541008" y="242718"/>
                </a:lnTo>
                <a:lnTo>
                  <a:pt x="529621" y="232521"/>
                </a:lnTo>
                <a:lnTo>
                  <a:pt x="486721" y="237051"/>
                </a:lnTo>
                <a:lnTo>
                  <a:pt x="472946" y="264828"/>
                </a:lnTo>
                <a:lnTo>
                  <a:pt x="474345" y="281432"/>
                </a:lnTo>
                <a:lnTo>
                  <a:pt x="492562" y="327921"/>
                </a:lnTo>
                <a:lnTo>
                  <a:pt x="519110" y="367413"/>
                </a:lnTo>
                <a:lnTo>
                  <a:pt x="552492" y="399021"/>
                </a:lnTo>
                <a:lnTo>
                  <a:pt x="591210" y="421857"/>
                </a:lnTo>
                <a:lnTo>
                  <a:pt x="633767" y="435037"/>
                </a:lnTo>
                <a:lnTo>
                  <a:pt x="678665" y="437673"/>
                </a:lnTo>
                <a:lnTo>
                  <a:pt x="724407" y="428878"/>
                </a:lnTo>
                <a:lnTo>
                  <a:pt x="767084" y="409044"/>
                </a:lnTo>
                <a:lnTo>
                  <a:pt x="803346" y="380129"/>
                </a:lnTo>
                <a:lnTo>
                  <a:pt x="832379" y="343770"/>
                </a:lnTo>
                <a:lnTo>
                  <a:pt x="853368" y="301602"/>
                </a:lnTo>
                <a:lnTo>
                  <a:pt x="865498" y="255259"/>
                </a:lnTo>
                <a:lnTo>
                  <a:pt x="867952" y="206377"/>
                </a:lnTo>
                <a:lnTo>
                  <a:pt x="859917" y="156590"/>
                </a:lnTo>
                <a:lnTo>
                  <a:pt x="844022" y="113567"/>
                </a:lnTo>
                <a:lnTo>
                  <a:pt x="819248" y="75381"/>
                </a:lnTo>
                <a:lnTo>
                  <a:pt x="787384" y="43481"/>
                </a:lnTo>
                <a:lnTo>
                  <a:pt x="750217" y="19318"/>
                </a:lnTo>
                <a:lnTo>
                  <a:pt x="709536" y="4340"/>
                </a:lnTo>
                <a:lnTo>
                  <a:pt x="667130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25895" y="1228343"/>
            <a:ext cx="1021079" cy="697991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6043676" y="1222501"/>
            <a:ext cx="958850" cy="638175"/>
          </a:xfrm>
          <a:custGeom>
            <a:avLst/>
            <a:gdLst/>
            <a:ahLst/>
            <a:cxnLst/>
            <a:rect l="l" t="t" r="r" b="b"/>
            <a:pathLst>
              <a:path w="958850" h="638175">
                <a:moveTo>
                  <a:pt x="666496" y="0"/>
                </a:moveTo>
                <a:lnTo>
                  <a:pt x="0" y="0"/>
                </a:lnTo>
                <a:lnTo>
                  <a:pt x="0" y="84074"/>
                </a:lnTo>
                <a:lnTo>
                  <a:pt x="666496" y="84074"/>
                </a:lnTo>
                <a:lnTo>
                  <a:pt x="711865" y="88714"/>
                </a:lnTo>
                <a:lnTo>
                  <a:pt x="755386" y="104775"/>
                </a:lnTo>
                <a:lnTo>
                  <a:pt x="795147" y="130698"/>
                </a:lnTo>
                <a:lnTo>
                  <a:pt x="829234" y="164930"/>
                </a:lnTo>
                <a:lnTo>
                  <a:pt x="855737" y="205914"/>
                </a:lnTo>
                <a:lnTo>
                  <a:pt x="872744" y="252095"/>
                </a:lnTo>
                <a:lnTo>
                  <a:pt x="880888" y="298827"/>
                </a:lnTo>
                <a:lnTo>
                  <a:pt x="880371" y="344991"/>
                </a:lnTo>
                <a:lnTo>
                  <a:pt x="871770" y="389411"/>
                </a:lnTo>
                <a:lnTo>
                  <a:pt x="855662" y="430911"/>
                </a:lnTo>
                <a:lnTo>
                  <a:pt x="832624" y="468314"/>
                </a:lnTo>
                <a:lnTo>
                  <a:pt x="803235" y="500447"/>
                </a:lnTo>
                <a:lnTo>
                  <a:pt x="768071" y="526132"/>
                </a:lnTo>
                <a:lnTo>
                  <a:pt x="727709" y="544195"/>
                </a:lnTo>
                <a:lnTo>
                  <a:pt x="684895" y="553105"/>
                </a:lnTo>
                <a:lnTo>
                  <a:pt x="642608" y="552545"/>
                </a:lnTo>
                <a:lnTo>
                  <a:pt x="601921" y="543150"/>
                </a:lnTo>
                <a:lnTo>
                  <a:pt x="563911" y="525557"/>
                </a:lnTo>
                <a:lnTo>
                  <a:pt x="529652" y="500404"/>
                </a:lnTo>
                <a:lnTo>
                  <a:pt x="500217" y="468328"/>
                </a:lnTo>
                <a:lnTo>
                  <a:pt x="476682" y="429965"/>
                </a:lnTo>
                <a:lnTo>
                  <a:pt x="460121" y="385952"/>
                </a:lnTo>
                <a:lnTo>
                  <a:pt x="452997" y="371222"/>
                </a:lnTo>
                <a:lnTo>
                  <a:pt x="412241" y="357632"/>
                </a:lnTo>
                <a:lnTo>
                  <a:pt x="384952" y="393279"/>
                </a:lnTo>
                <a:lnTo>
                  <a:pt x="386334" y="409956"/>
                </a:lnTo>
                <a:lnTo>
                  <a:pt x="403502" y="458341"/>
                </a:lnTo>
                <a:lnTo>
                  <a:pt x="426926" y="501932"/>
                </a:lnTo>
                <a:lnTo>
                  <a:pt x="455855" y="540285"/>
                </a:lnTo>
                <a:lnTo>
                  <a:pt x="489543" y="572956"/>
                </a:lnTo>
                <a:lnTo>
                  <a:pt x="527240" y="599503"/>
                </a:lnTo>
                <a:lnTo>
                  <a:pt x="568199" y="619481"/>
                </a:lnTo>
                <a:lnTo>
                  <a:pt x="611670" y="632447"/>
                </a:lnTo>
                <a:lnTo>
                  <a:pt x="656906" y="637958"/>
                </a:lnTo>
                <a:lnTo>
                  <a:pt x="703159" y="635570"/>
                </a:lnTo>
                <a:lnTo>
                  <a:pt x="749680" y="624839"/>
                </a:lnTo>
                <a:lnTo>
                  <a:pt x="790167" y="608071"/>
                </a:lnTo>
                <a:lnTo>
                  <a:pt x="827049" y="585604"/>
                </a:lnTo>
                <a:lnTo>
                  <a:pt x="860022" y="558053"/>
                </a:lnTo>
                <a:lnTo>
                  <a:pt x="888781" y="526029"/>
                </a:lnTo>
                <a:lnTo>
                  <a:pt x="913022" y="490145"/>
                </a:lnTo>
                <a:lnTo>
                  <a:pt x="932440" y="451014"/>
                </a:lnTo>
                <a:lnTo>
                  <a:pt x="946731" y="409249"/>
                </a:lnTo>
                <a:lnTo>
                  <a:pt x="955590" y="365461"/>
                </a:lnTo>
                <a:lnTo>
                  <a:pt x="958713" y="320264"/>
                </a:lnTo>
                <a:lnTo>
                  <a:pt x="955795" y="274270"/>
                </a:lnTo>
                <a:lnTo>
                  <a:pt x="946530" y="228092"/>
                </a:lnTo>
                <a:lnTo>
                  <a:pt x="930539" y="180520"/>
                </a:lnTo>
                <a:lnTo>
                  <a:pt x="906918" y="136606"/>
                </a:lnTo>
                <a:lnTo>
                  <a:pt x="876767" y="97243"/>
                </a:lnTo>
                <a:lnTo>
                  <a:pt x="841184" y="63325"/>
                </a:lnTo>
                <a:lnTo>
                  <a:pt x="801267" y="35747"/>
                </a:lnTo>
                <a:lnTo>
                  <a:pt x="758114" y="15404"/>
                </a:lnTo>
                <a:lnTo>
                  <a:pt x="712824" y="3190"/>
                </a:lnTo>
                <a:lnTo>
                  <a:pt x="666496" y="0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85944" y="1158239"/>
            <a:ext cx="1149096" cy="124663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4927600" y="1179575"/>
            <a:ext cx="1038225" cy="1135380"/>
          </a:xfrm>
          <a:custGeom>
            <a:avLst/>
            <a:gdLst/>
            <a:ahLst/>
            <a:cxnLst/>
            <a:rect l="l" t="t" r="r" b="b"/>
            <a:pathLst>
              <a:path w="1038225" h="1135380">
                <a:moveTo>
                  <a:pt x="1038225" y="0"/>
                </a:moveTo>
                <a:lnTo>
                  <a:pt x="0" y="0"/>
                </a:lnTo>
                <a:lnTo>
                  <a:pt x="0" y="1134999"/>
                </a:lnTo>
                <a:lnTo>
                  <a:pt x="1038225" y="1134999"/>
                </a:lnTo>
                <a:lnTo>
                  <a:pt x="1038225" y="1091184"/>
                </a:lnTo>
                <a:lnTo>
                  <a:pt x="331215" y="1091184"/>
                </a:lnTo>
                <a:lnTo>
                  <a:pt x="332603" y="1089660"/>
                </a:lnTo>
                <a:lnTo>
                  <a:pt x="54863" y="1089660"/>
                </a:lnTo>
                <a:lnTo>
                  <a:pt x="1007745" y="42925"/>
                </a:lnTo>
                <a:lnTo>
                  <a:pt x="1038225" y="42925"/>
                </a:lnTo>
                <a:lnTo>
                  <a:pt x="1038225" y="0"/>
                </a:lnTo>
                <a:close/>
              </a:path>
              <a:path w="1038225" h="1135380">
                <a:moveTo>
                  <a:pt x="1038225" y="349503"/>
                </a:moveTo>
                <a:lnTo>
                  <a:pt x="1006348" y="349503"/>
                </a:lnTo>
                <a:lnTo>
                  <a:pt x="1006348" y="1091184"/>
                </a:lnTo>
                <a:lnTo>
                  <a:pt x="1038225" y="1091184"/>
                </a:lnTo>
                <a:lnTo>
                  <a:pt x="1038225" y="349503"/>
                </a:lnTo>
                <a:close/>
              </a:path>
              <a:path w="1038225" h="1135380">
                <a:moveTo>
                  <a:pt x="1038225" y="42925"/>
                </a:moveTo>
                <a:lnTo>
                  <a:pt x="1007745" y="42925"/>
                </a:lnTo>
                <a:lnTo>
                  <a:pt x="1007745" y="314960"/>
                </a:lnTo>
                <a:lnTo>
                  <a:pt x="302513" y="1089660"/>
                </a:lnTo>
                <a:lnTo>
                  <a:pt x="332603" y="1089660"/>
                </a:lnTo>
                <a:lnTo>
                  <a:pt x="1006348" y="349503"/>
                </a:lnTo>
                <a:lnTo>
                  <a:pt x="1038225" y="349503"/>
                </a:lnTo>
                <a:lnTo>
                  <a:pt x="1038225" y="42925"/>
                </a:lnTo>
                <a:close/>
              </a:path>
            </a:pathLst>
          </a:custGeom>
          <a:solidFill>
            <a:srgbClr val="D3D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4927600" y="1179575"/>
            <a:ext cx="1038225" cy="1135380"/>
          </a:xfrm>
          <a:custGeom>
            <a:avLst/>
            <a:gdLst/>
            <a:ahLst/>
            <a:cxnLst/>
            <a:rect l="l" t="t" r="r" b="b"/>
            <a:pathLst>
              <a:path w="1038225" h="1135380">
                <a:moveTo>
                  <a:pt x="0" y="0"/>
                </a:moveTo>
                <a:lnTo>
                  <a:pt x="0" y="1134999"/>
                </a:lnTo>
                <a:lnTo>
                  <a:pt x="1038225" y="1134999"/>
                </a:lnTo>
                <a:lnTo>
                  <a:pt x="1038225" y="0"/>
                </a:lnTo>
                <a:lnTo>
                  <a:pt x="0" y="0"/>
                </a:lnTo>
                <a:close/>
              </a:path>
              <a:path w="1038225" h="1135380">
                <a:moveTo>
                  <a:pt x="1007745" y="42925"/>
                </a:moveTo>
                <a:lnTo>
                  <a:pt x="1007745" y="314960"/>
                </a:lnTo>
                <a:lnTo>
                  <a:pt x="302513" y="1089660"/>
                </a:lnTo>
                <a:lnTo>
                  <a:pt x="54863" y="1089660"/>
                </a:lnTo>
                <a:lnTo>
                  <a:pt x="1007745" y="42925"/>
                </a:lnTo>
                <a:close/>
              </a:path>
              <a:path w="1038225" h="1135380">
                <a:moveTo>
                  <a:pt x="1006348" y="349503"/>
                </a:moveTo>
                <a:lnTo>
                  <a:pt x="1006348" y="1091184"/>
                </a:lnTo>
                <a:lnTo>
                  <a:pt x="331215" y="1091184"/>
                </a:lnTo>
                <a:lnTo>
                  <a:pt x="1006348" y="349503"/>
                </a:lnTo>
                <a:close/>
              </a:path>
            </a:pathLst>
          </a:custGeom>
          <a:ln w="507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17064" y="1624583"/>
            <a:ext cx="7708392" cy="2862072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64792" y="3816096"/>
            <a:ext cx="10308336" cy="17251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6812" y="90881"/>
            <a:ext cx="9958374" cy="4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22475" y="2395206"/>
            <a:ext cx="8147050" cy="2827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hyperlink" Target="https://www.law.ru/npd/doc/docid/456057471/modid/8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52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image" Target="../media/image71.jpg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5" Type="http://schemas.openxmlformats.org/officeDocument/2006/relationships/image" Target="../media/image8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Relationship Id="rId1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://gorod-nsk.ru/vid/allhtml/Rassvetnaya.html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0.jpg"/><Relationship Id="rId17" Type="http://schemas.openxmlformats.org/officeDocument/2006/relationships/image" Target="../media/image34.jpg"/><Relationship Id="rId2" Type="http://schemas.openxmlformats.org/officeDocument/2006/relationships/image" Target="../media/image14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2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hyperlink" Target="https://www.google.com/maps/%4055.0317517%2C82.9184555%2C3a%2C90y%2C200.36h%2C95.45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9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://green.novo-sibirsk.ru/projects.aspx)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4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2475" y="2395206"/>
            <a:ext cx="8099425" cy="28270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40005" algn="ctr">
              <a:lnSpc>
                <a:spcPct val="100000"/>
              </a:lnSpc>
              <a:spcBef>
                <a:spcPts val="585"/>
              </a:spcBef>
            </a:pP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НОВОСИБИРСКИЙ</a:t>
            </a:r>
            <a:r>
              <a:rPr sz="20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ГОСУДАРСТВЕННЫЙ</a:t>
            </a:r>
            <a:r>
              <a:rPr sz="2000" spc="1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УНИВЕРСИТЕТ</a:t>
            </a:r>
            <a:endParaRPr sz="2000">
              <a:latin typeface="Microsoft Sans Serif"/>
              <a:cs typeface="Microsoft Sans Serif"/>
            </a:endParaRPr>
          </a:p>
          <a:p>
            <a:pPr marL="47625" algn="ctr">
              <a:lnSpc>
                <a:spcPct val="100000"/>
              </a:lnSpc>
              <a:spcBef>
                <a:spcPts val="480"/>
              </a:spcBef>
            </a:pP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2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2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endParaRPr sz="2000">
              <a:latin typeface="Microsoft Sans Serif"/>
              <a:cs typeface="Microsoft Sans Serif"/>
            </a:endParaRPr>
          </a:p>
          <a:p>
            <a:pPr marR="16510" algn="ctr">
              <a:lnSpc>
                <a:spcPct val="100000"/>
              </a:lnSpc>
              <a:spcBef>
                <a:spcPts val="480"/>
              </a:spcBef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r>
              <a:rPr sz="2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(НГУАДИ)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 marL="73660" algn="ctr">
              <a:lnSpc>
                <a:spcPct val="100000"/>
              </a:lnSpc>
              <a:spcBef>
                <a:spcPts val="1910"/>
              </a:spcBef>
            </a:pP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Ерохин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Григорий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Порфирьевич</a:t>
            </a:r>
            <a:endParaRPr sz="18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  <a:spcBef>
                <a:spcPts val="125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Пространства совместного использования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жителей: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проблемы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перспективы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формирования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1079" y="5775958"/>
            <a:ext cx="7360920" cy="1082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28946" y="6285991"/>
            <a:ext cx="21634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Новосибирск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0"/>
              </a:spcBef>
            </a:pPr>
            <a:r>
              <a:rPr spc="-10" dirty="0"/>
              <a:t>Сибирская</a:t>
            </a:r>
            <a:r>
              <a:rPr spc="25" dirty="0"/>
              <a:t> </a:t>
            </a:r>
            <a:r>
              <a:rPr spc="-10" dirty="0"/>
              <a:t>строительная</a:t>
            </a:r>
            <a:r>
              <a:rPr spc="-20" dirty="0"/>
              <a:t> неделя</a:t>
            </a:r>
            <a:r>
              <a:rPr spc="-15" dirty="0"/>
              <a:t> </a:t>
            </a:r>
            <a:r>
              <a:rPr spc="-5" dirty="0"/>
              <a:t>2023/Siberian</a:t>
            </a:r>
            <a:r>
              <a:rPr dirty="0"/>
              <a:t> Building</a:t>
            </a:r>
            <a:r>
              <a:rPr spc="-10" dirty="0"/>
              <a:t> </a:t>
            </a:r>
            <a:r>
              <a:rPr spc="-25" dirty="0"/>
              <a:t>Week</a:t>
            </a:r>
            <a:r>
              <a:rPr spc="-35" dirty="0"/>
              <a:t> </a:t>
            </a:r>
            <a:r>
              <a:rPr spc="-5" dirty="0"/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4271" y="1309242"/>
            <a:ext cx="11943080" cy="94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icrosoft Sans Serif"/>
                <a:cs typeface="Microsoft Sans Serif"/>
              </a:rPr>
              <a:t>СП</a:t>
            </a:r>
            <a:r>
              <a:rPr sz="2400" dirty="0">
                <a:latin typeface="Microsoft Sans Serif"/>
                <a:cs typeface="Microsoft Sans Serif"/>
              </a:rPr>
              <a:t> 42.13330.2016</a:t>
            </a:r>
            <a:endParaRPr sz="24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800" spc="-10" dirty="0">
                <a:latin typeface="Microsoft Sans Serif"/>
                <a:cs typeface="Microsoft Sans Serif"/>
              </a:rPr>
              <a:t>Площадки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общего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пользования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780" dirty="0">
                <a:latin typeface="Microsoft Sans Serif"/>
                <a:cs typeface="Microsoft Sans Serif"/>
              </a:rPr>
              <a:t>…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детские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игровые,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для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занятий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физкультурой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др.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допускается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размещать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</a:t>
            </a:r>
            <a:endParaRPr sz="1800">
              <a:latin typeface="Microsoft Sans Serif"/>
              <a:cs typeface="Microsoft Sans Serif"/>
            </a:endParaRPr>
          </a:p>
          <a:p>
            <a:pPr marL="1905" algn="ctr">
              <a:lnSpc>
                <a:spcPct val="100000"/>
              </a:lnSpc>
            </a:pPr>
            <a:r>
              <a:rPr sz="1800" spc="-5" dirty="0">
                <a:latin typeface="Microsoft Sans Serif"/>
                <a:cs typeface="Microsoft Sans Serif"/>
              </a:rPr>
              <a:t>территориях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общего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пользования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границах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микрорайонов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кварталов.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08898" y="2877353"/>
            <a:ext cx="9149731" cy="37901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67562" y="1123010"/>
            <a:ext cx="10939145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0" dirty="0">
                <a:latin typeface="Arial"/>
                <a:cs typeface="Arial"/>
              </a:rPr>
              <a:t>Градостроительный</a:t>
            </a:r>
            <a:r>
              <a:rPr sz="2400" b="1" i="1" spc="3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кодекс</a:t>
            </a:r>
            <a:r>
              <a:rPr sz="2400" b="1" i="1" spc="-35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(</a:t>
            </a:r>
            <a:r>
              <a:rPr sz="2400" b="1" i="1" spc="-5" dirty="0">
                <a:latin typeface="Calibri"/>
                <a:cs typeface="Calibri"/>
              </a:rPr>
              <a:t>190-ФЗ)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  <a:tabLst>
                <a:tab pos="664845" algn="l"/>
                <a:tab pos="1219835" algn="l"/>
                <a:tab pos="1616075" algn="l"/>
                <a:tab pos="2000250" algn="l"/>
                <a:tab pos="2332355" algn="l"/>
                <a:tab pos="3789679" algn="l"/>
                <a:tab pos="6655434" algn="l"/>
                <a:tab pos="7259320" algn="l"/>
                <a:tab pos="8323580" algn="l"/>
              </a:tabLst>
            </a:pPr>
            <a:r>
              <a:rPr sz="2400" b="1" i="1" spc="-10" dirty="0">
                <a:latin typeface="Arial"/>
                <a:cs typeface="Arial"/>
              </a:rPr>
              <a:t>ст.	</a:t>
            </a:r>
            <a:r>
              <a:rPr sz="2400" b="1" i="1" spc="-5" dirty="0">
                <a:latin typeface="Arial"/>
                <a:cs typeface="Arial"/>
              </a:rPr>
              <a:t>38,	</a:t>
            </a:r>
            <a:r>
              <a:rPr sz="2400" b="1" i="1" spc="-15" dirty="0">
                <a:latin typeface="Arial"/>
                <a:cs typeface="Arial"/>
              </a:rPr>
              <a:t>п.	</a:t>
            </a:r>
            <a:r>
              <a:rPr sz="2400" b="1" i="1" dirty="0">
                <a:latin typeface="Arial"/>
                <a:cs typeface="Arial"/>
              </a:rPr>
              <a:t>3.	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В	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пределах	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территориальных	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зон	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могут	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устанавливаться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5018" y="1864309"/>
            <a:ext cx="97199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4005" algn="l"/>
                <a:tab pos="1929764" algn="l"/>
                <a:tab pos="4067175" algn="l"/>
                <a:tab pos="5323205" algn="l"/>
                <a:tab pos="7594600" algn="l"/>
              </a:tabLst>
            </a:pPr>
            <a:r>
              <a:rPr sz="2400" b="1" i="1" u="heavy" spc="-1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подзоны</a:t>
            </a:r>
            <a:r>
              <a:rPr sz="2400" b="1" i="1" spc="-10" dirty="0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с	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одинаковыми	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видами	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разрешенного	использования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621790" algn="l"/>
                <a:tab pos="2045970" algn="l"/>
                <a:tab pos="3710304" algn="l"/>
                <a:tab pos="6017895" algn="l"/>
                <a:tab pos="8737600" algn="l"/>
                <a:tab pos="9329420" algn="l"/>
              </a:tabLst>
            </a:pP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участков	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и	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объектов	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капитального	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строительства,	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но	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с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47478" y="1864309"/>
            <a:ext cx="17640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земельных</a:t>
            </a:r>
            <a:endParaRPr sz="240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</a:pP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различными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093" y="2596083"/>
            <a:ext cx="11494770" cy="3869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 algn="just">
              <a:lnSpc>
                <a:spcPct val="100000"/>
              </a:lnSpc>
              <a:spcBef>
                <a:spcPts val="100"/>
              </a:spcBef>
            </a:pP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предельными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(минимальными 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и 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(или)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максимальными) 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размерами 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земельных 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участков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 и</a:t>
            </a:r>
            <a:r>
              <a:rPr sz="2400" i="1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предельными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параметрами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разрешенного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строительства, 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 реконструкции</a:t>
            </a:r>
            <a:r>
              <a:rPr sz="2400" i="1" spc="6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объектов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капитального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строительства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2400" i="1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333333"/>
                </a:solidFill>
                <a:latin typeface="Arial"/>
                <a:cs typeface="Arial"/>
              </a:rPr>
              <a:t>сочетаниями </a:t>
            </a:r>
            <a:r>
              <a:rPr sz="2400" i="1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333333"/>
                </a:solidFill>
                <a:latin typeface="Arial"/>
                <a:cs typeface="Arial"/>
              </a:rPr>
              <a:t>таких</a:t>
            </a:r>
            <a:r>
              <a:rPr sz="2400" i="1" spc="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размеров</a:t>
            </a:r>
            <a:r>
              <a:rPr sz="2400" i="1" spc="-3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2400" i="1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333333"/>
                </a:solidFill>
                <a:latin typeface="Arial"/>
                <a:cs typeface="Arial"/>
              </a:rPr>
              <a:t>параметров.</a:t>
            </a:r>
            <a:endParaRPr sz="2400">
              <a:latin typeface="Arial"/>
              <a:cs typeface="Arial"/>
            </a:endParaRPr>
          </a:p>
          <a:p>
            <a:pPr marL="562610" algn="just">
              <a:lnSpc>
                <a:spcPct val="100000"/>
              </a:lnSpc>
              <a:spcBef>
                <a:spcPts val="5"/>
              </a:spcBef>
            </a:pPr>
            <a:r>
              <a:rPr sz="2400" b="1" i="1" dirty="0">
                <a:latin typeface="Arial"/>
                <a:cs typeface="Arial"/>
              </a:rPr>
              <a:t>Особенности</a:t>
            </a:r>
            <a:r>
              <a:rPr sz="2400" b="1" i="1" spc="-60" dirty="0">
                <a:latin typeface="Arial"/>
                <a:cs typeface="Arial"/>
              </a:rPr>
              <a:t> </a:t>
            </a:r>
            <a:r>
              <a:rPr sz="2400" b="1" i="1" spc="-10" dirty="0">
                <a:latin typeface="Arial"/>
                <a:cs typeface="Arial"/>
              </a:rPr>
              <a:t>подзон:</a:t>
            </a:r>
            <a:endParaRPr sz="2400">
              <a:latin typeface="Arial"/>
              <a:cs typeface="Arial"/>
            </a:endParaRPr>
          </a:p>
          <a:p>
            <a:pPr marL="831215" indent="-269240" algn="just">
              <a:lnSpc>
                <a:spcPct val="100000"/>
              </a:lnSpc>
              <a:buChar char="●"/>
              <a:tabLst>
                <a:tab pos="831850" algn="l"/>
              </a:tabLst>
            </a:pPr>
            <a:r>
              <a:rPr sz="2400" i="1" spc="-10" dirty="0">
                <a:latin typeface="Arial"/>
                <a:cs typeface="Arial"/>
              </a:rPr>
              <a:t>подзоны </a:t>
            </a:r>
            <a:r>
              <a:rPr sz="2400" i="1" spc="-5" dirty="0">
                <a:latin typeface="Arial"/>
                <a:cs typeface="Arial"/>
              </a:rPr>
              <a:t>могут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пересекать</a:t>
            </a:r>
            <a:r>
              <a:rPr sz="2400" i="1" spc="2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границы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i="1" spc="-15" dirty="0">
                <a:latin typeface="Arial"/>
                <a:cs typeface="Arial"/>
              </a:rPr>
              <a:t>земельных</a:t>
            </a:r>
            <a:r>
              <a:rPr sz="2400" i="1" spc="-3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участков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i="1" dirty="0">
                <a:latin typeface="Calibri"/>
                <a:cs typeface="Calibri"/>
              </a:rPr>
              <a:t>ПЗЗ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г.</a:t>
            </a:r>
            <a:r>
              <a:rPr sz="1800" i="1" spc="-10" dirty="0">
                <a:latin typeface="Calibri"/>
                <a:cs typeface="Calibri"/>
              </a:rPr>
              <a:t> Москвы: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i="1" dirty="0">
                <a:latin typeface="Calibri"/>
                <a:cs typeface="Calibri"/>
              </a:rPr>
              <a:t>1.4.9.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Каждый</a:t>
            </a:r>
            <a:r>
              <a:rPr sz="1800" i="1" spc="-5" dirty="0">
                <a:latin typeface="Calibri"/>
                <a:cs typeface="Calibri"/>
              </a:rPr>
              <a:t> земельный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участок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принадлежит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только</a:t>
            </a:r>
            <a:r>
              <a:rPr sz="1800" i="1" spc="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к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одной</a:t>
            </a:r>
            <a:r>
              <a:rPr sz="1800" i="1" spc="4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территориальной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зоне,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границы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</a:rPr>
              <a:t>территориальных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зон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не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могут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пересекать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границы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земельных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участков.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Земельный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участок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может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</a:rPr>
              <a:t>принадлежать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к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нескольким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подзонам,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границы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подзон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могут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пересекать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границы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земельных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участков.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000" i="1" dirty="0">
                <a:latin typeface="Calibri"/>
                <a:cs typeface="Calibri"/>
              </a:rPr>
              <a:t>(Источник:</a:t>
            </a:r>
            <a:r>
              <a:rPr sz="1000" i="1" spc="-40" dirty="0">
                <a:latin typeface="Calibri"/>
                <a:cs typeface="Calibri"/>
              </a:rPr>
              <a:t> </a:t>
            </a:r>
            <a:r>
              <a:rPr sz="1000" i="1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2"/>
              </a:rPr>
              <a:t>https://www.law.ru/npd/doc/docid/456057471/modid/80</a:t>
            </a:r>
            <a:r>
              <a:rPr sz="1000" i="1" spc="-5" dirty="0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11137" y="908113"/>
            <a:ext cx="6480175" cy="576097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920865" y="1256538"/>
            <a:ext cx="4853940" cy="507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latin typeface="Arial"/>
                <a:cs typeface="Arial"/>
              </a:rPr>
              <a:t>ПЗЗ</a:t>
            </a:r>
            <a:r>
              <a:rPr sz="2400" b="1" i="1" spc="-35" dirty="0">
                <a:latin typeface="Arial"/>
                <a:cs typeface="Arial"/>
              </a:rPr>
              <a:t> </a:t>
            </a:r>
            <a:r>
              <a:rPr sz="2400" b="1" i="1" spc="-20" dirty="0">
                <a:latin typeface="Arial"/>
                <a:cs typeface="Arial"/>
              </a:rPr>
              <a:t>г.</a:t>
            </a:r>
            <a:r>
              <a:rPr sz="2400" b="1" i="1" spc="-4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Казань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b="1" i="1" spc="-10" dirty="0">
                <a:latin typeface="Arial"/>
                <a:cs typeface="Arial"/>
              </a:rPr>
              <a:t>Подзоны </a:t>
            </a:r>
            <a:r>
              <a:rPr sz="1800" b="1" i="1" spc="-5" dirty="0">
                <a:latin typeface="Arial"/>
                <a:cs typeface="Arial"/>
              </a:rPr>
              <a:t>установления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“нулевых”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i="1" dirty="0">
                <a:latin typeface="Arial"/>
                <a:cs typeface="Arial"/>
              </a:rPr>
              <a:t>параметров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1" i="1" spc="-15" dirty="0">
                <a:latin typeface="Arial"/>
                <a:cs typeface="Arial"/>
              </a:rPr>
              <a:t>Подзона</a:t>
            </a:r>
            <a:r>
              <a:rPr sz="1900" b="1" i="1" spc="10" dirty="0">
                <a:latin typeface="Arial"/>
                <a:cs typeface="Arial"/>
              </a:rPr>
              <a:t> </a:t>
            </a:r>
            <a:r>
              <a:rPr sz="1900" b="1" i="1" dirty="0">
                <a:latin typeface="Arial"/>
                <a:cs typeface="Arial"/>
              </a:rPr>
              <a:t>ПРК</a:t>
            </a:r>
            <a:r>
              <a:rPr sz="1900" b="1" i="1" spc="-25" dirty="0">
                <a:latin typeface="Arial"/>
                <a:cs typeface="Arial"/>
              </a:rPr>
              <a:t> </a:t>
            </a:r>
            <a:r>
              <a:rPr sz="1900" b="1" i="1" spc="-5" dirty="0">
                <a:latin typeface="Arial"/>
                <a:cs typeface="Arial"/>
              </a:rPr>
              <a:t>–</a:t>
            </a:r>
            <a:r>
              <a:rPr sz="1900" b="1" i="1" spc="-15" dirty="0">
                <a:latin typeface="Arial"/>
                <a:cs typeface="Arial"/>
              </a:rPr>
              <a:t> </a:t>
            </a:r>
            <a:r>
              <a:rPr sz="1900" b="1" i="1" spc="-10" dirty="0">
                <a:latin typeface="Arial"/>
                <a:cs typeface="Arial"/>
              </a:rPr>
              <a:t>природно-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b="1" i="1" spc="-10" dirty="0">
                <a:latin typeface="Arial"/>
                <a:cs typeface="Arial"/>
              </a:rPr>
              <a:t>рекреационного</a:t>
            </a:r>
            <a:r>
              <a:rPr sz="1900" b="1" i="1" spc="35" dirty="0">
                <a:latin typeface="Arial"/>
                <a:cs typeface="Arial"/>
              </a:rPr>
              <a:t> </a:t>
            </a:r>
            <a:r>
              <a:rPr sz="1900" b="1" i="1" spc="-15" dirty="0">
                <a:latin typeface="Arial"/>
                <a:cs typeface="Arial"/>
              </a:rPr>
              <a:t>комплекса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Arial"/>
              <a:cs typeface="Arial"/>
            </a:endParaRPr>
          </a:p>
          <a:p>
            <a:pPr marL="12700" marR="257810">
              <a:lnSpc>
                <a:spcPct val="100000"/>
              </a:lnSpc>
            </a:pPr>
            <a:r>
              <a:rPr sz="1900" b="1" i="1" spc="-15" dirty="0">
                <a:latin typeface="Arial"/>
                <a:cs typeface="Arial"/>
              </a:rPr>
              <a:t>Сегодня</a:t>
            </a:r>
            <a:r>
              <a:rPr sz="1900" b="1" i="1" spc="30" dirty="0">
                <a:latin typeface="Arial"/>
                <a:cs typeface="Arial"/>
              </a:rPr>
              <a:t> </a:t>
            </a:r>
            <a:r>
              <a:rPr sz="1900" b="1" i="1" spc="-5" dirty="0">
                <a:latin typeface="Arial"/>
                <a:cs typeface="Arial"/>
              </a:rPr>
              <a:t>-</a:t>
            </a:r>
            <a:r>
              <a:rPr sz="1900" b="1" i="1" spc="-10" dirty="0">
                <a:latin typeface="Arial"/>
                <a:cs typeface="Arial"/>
              </a:rPr>
              <a:t> </a:t>
            </a:r>
            <a:r>
              <a:rPr sz="1900" b="1" i="1" spc="-15" dirty="0">
                <a:latin typeface="Arial"/>
                <a:cs typeface="Arial"/>
              </a:rPr>
              <a:t>инструмент</a:t>
            </a:r>
            <a:r>
              <a:rPr sz="1900" b="1" i="1" spc="65" dirty="0">
                <a:latin typeface="Arial"/>
                <a:cs typeface="Arial"/>
              </a:rPr>
              <a:t> </a:t>
            </a:r>
            <a:r>
              <a:rPr sz="1900" b="1" i="1" spc="-15" dirty="0">
                <a:latin typeface="Arial"/>
                <a:cs typeface="Arial"/>
              </a:rPr>
              <a:t>сохранения </a:t>
            </a:r>
            <a:r>
              <a:rPr sz="1900" b="1" i="1" spc="-10" dirty="0">
                <a:latin typeface="Arial"/>
                <a:cs typeface="Arial"/>
              </a:rPr>
              <a:t> озелененных</a:t>
            </a:r>
            <a:r>
              <a:rPr sz="1900" b="1" i="1" spc="65" dirty="0">
                <a:latin typeface="Arial"/>
                <a:cs typeface="Arial"/>
              </a:rPr>
              <a:t> </a:t>
            </a:r>
            <a:r>
              <a:rPr sz="1900" b="1" i="1" spc="-20" dirty="0">
                <a:latin typeface="Arial"/>
                <a:cs typeface="Arial"/>
              </a:rPr>
              <a:t>территорий</a:t>
            </a:r>
            <a:r>
              <a:rPr sz="1900" b="1" i="1" spc="80" dirty="0">
                <a:latin typeface="Arial"/>
                <a:cs typeface="Arial"/>
              </a:rPr>
              <a:t> </a:t>
            </a:r>
            <a:r>
              <a:rPr sz="1900" b="1" i="1" spc="-5" dirty="0">
                <a:latin typeface="Arial"/>
                <a:cs typeface="Arial"/>
              </a:rPr>
              <a:t>в</a:t>
            </a:r>
            <a:r>
              <a:rPr sz="1900" b="1" i="1" spc="-25" dirty="0">
                <a:latin typeface="Arial"/>
                <a:cs typeface="Arial"/>
              </a:rPr>
              <a:t> </a:t>
            </a:r>
            <a:r>
              <a:rPr sz="1900" b="1" i="1" spc="-15" dirty="0">
                <a:latin typeface="Arial"/>
                <a:cs typeface="Arial"/>
              </a:rPr>
              <a:t>составе </a:t>
            </a:r>
            <a:r>
              <a:rPr sz="1900" b="1" i="1" spc="-509" dirty="0">
                <a:latin typeface="Arial"/>
                <a:cs typeface="Arial"/>
              </a:rPr>
              <a:t> </a:t>
            </a:r>
            <a:r>
              <a:rPr sz="1900" b="1" i="1" spc="-15" dirty="0">
                <a:latin typeface="Arial"/>
                <a:cs typeface="Arial"/>
              </a:rPr>
              <a:t>других</a:t>
            </a:r>
            <a:r>
              <a:rPr sz="1900" b="1" i="1" spc="15" dirty="0">
                <a:latin typeface="Arial"/>
                <a:cs typeface="Arial"/>
              </a:rPr>
              <a:t> </a:t>
            </a:r>
            <a:r>
              <a:rPr sz="1900" b="1" i="1" spc="-20" dirty="0">
                <a:latin typeface="Arial"/>
                <a:cs typeface="Arial"/>
              </a:rPr>
              <a:t>зон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b="1" i="1" spc="-5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19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перспективе</a:t>
            </a:r>
            <a:r>
              <a:rPr sz="1900" b="1" i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инструмент</a:t>
            </a:r>
            <a:endParaRPr sz="1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формирования</a:t>
            </a:r>
            <a:r>
              <a:rPr sz="1900" b="1" i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системы</a:t>
            </a:r>
            <a:r>
              <a:rPr sz="1900" b="1" i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0" dirty="0">
                <a:solidFill>
                  <a:srgbClr val="FF0000"/>
                </a:solidFill>
                <a:latin typeface="Arial"/>
                <a:cs typeface="Arial"/>
              </a:rPr>
              <a:t>пространств </a:t>
            </a:r>
            <a:r>
              <a:rPr sz="1900" b="1" i="1" spc="-50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совместного</a:t>
            </a:r>
            <a:r>
              <a:rPr sz="1900" b="1" i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(коллективного) </a:t>
            </a:r>
            <a:r>
              <a:rPr sz="19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использования</a:t>
            </a:r>
            <a:r>
              <a:rPr sz="1900" b="1" i="1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5" dirty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sz="19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20" dirty="0">
                <a:solidFill>
                  <a:srgbClr val="FF0000"/>
                </a:solidFill>
                <a:latin typeface="Arial"/>
                <a:cs typeface="Arial"/>
              </a:rPr>
              <a:t>пешеходного </a:t>
            </a:r>
            <a:r>
              <a:rPr sz="19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b="1" i="1" spc="-10" dirty="0">
                <a:solidFill>
                  <a:srgbClr val="FF0000"/>
                </a:solidFill>
                <a:latin typeface="Arial"/>
                <a:cs typeface="Arial"/>
              </a:rPr>
              <a:t>транзита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300601" y="1104956"/>
            <a:ext cx="7473950" cy="5299075"/>
            <a:chOff x="4300601" y="1104956"/>
            <a:chExt cx="7473950" cy="5299075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00601" y="1104956"/>
              <a:ext cx="7393177" cy="27108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32575" y="3813111"/>
              <a:ext cx="5141976" cy="25543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00601" y="3832225"/>
              <a:ext cx="2150999" cy="2571750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58787" y="1087500"/>
            <a:ext cx="3765550" cy="531647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223007" y="6418884"/>
            <a:ext cx="7721600" cy="429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95"/>
              </a:spcBef>
            </a:pPr>
            <a:r>
              <a:rPr sz="1400" spc="-20" dirty="0">
                <a:latin typeface="Microsoft Sans Serif"/>
                <a:cs typeface="Microsoft Sans Serif"/>
              </a:rPr>
              <a:t>Благоустройство</a:t>
            </a:r>
            <a:r>
              <a:rPr sz="1400" spc="1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территории</a:t>
            </a:r>
            <a:r>
              <a:rPr sz="1400" spc="10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в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районе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МБОУ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«Средняя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общеобразовательная</a:t>
            </a:r>
            <a:r>
              <a:rPr sz="1400" spc="1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школа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95" dirty="0">
                <a:latin typeface="Microsoft Sans Serif"/>
                <a:cs typeface="Microsoft Sans Serif"/>
              </a:rPr>
              <a:t>№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11»,</a:t>
            </a:r>
            <a:endParaRPr sz="1400">
              <a:latin typeface="Microsoft Sans Serif"/>
              <a:cs typeface="Microsoft Sans Serif"/>
            </a:endParaRPr>
          </a:p>
          <a:p>
            <a:pPr marL="635" algn="ctr">
              <a:lnSpc>
                <a:spcPts val="1595"/>
              </a:lnSpc>
            </a:pPr>
            <a:r>
              <a:rPr sz="1400" spc="-25" dirty="0">
                <a:latin typeface="Microsoft Sans Serif"/>
                <a:cs typeface="Microsoft Sans Serif"/>
              </a:rPr>
              <a:t>по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адресу:</a:t>
            </a:r>
            <a:r>
              <a:rPr sz="1400" spc="10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Новосибирская</a:t>
            </a:r>
            <a:r>
              <a:rPr sz="1400" spc="1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область,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г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Бердск,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районе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ул.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Лунная,</a:t>
            </a:r>
            <a:r>
              <a:rPr sz="1400" spc="10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2,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НГУАДИ,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2021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05" dirty="0">
                <a:latin typeface="Microsoft Sans Serif"/>
                <a:cs typeface="Microsoft Sans Serif"/>
              </a:rPr>
              <a:t>г.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8358" y="48895"/>
            <a:ext cx="111950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№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2095" y="812863"/>
            <a:ext cx="4483735" cy="27368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6195" rIns="0" bIns="0" rtlCol="0">
            <a:spAutoFit/>
          </a:bodyPr>
          <a:lstStyle/>
          <a:p>
            <a:pPr marL="2355215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Calibri"/>
                <a:cs typeface="Calibri"/>
              </a:rPr>
              <a:t>СНИМКИ </a:t>
            </a:r>
            <a:r>
              <a:rPr sz="1200" b="1" spc="-10" dirty="0">
                <a:latin typeface="Calibri"/>
                <a:cs typeface="Calibri"/>
              </a:rPr>
              <a:t>СО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СПУТНИКА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(ЛЕТО)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2095" y="1090574"/>
            <a:ext cx="4450207" cy="54528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86652" y="812863"/>
            <a:ext cx="4437380" cy="27368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Calibri"/>
                <a:cs typeface="Calibri"/>
              </a:rPr>
              <a:t>СНИМКИ </a:t>
            </a:r>
            <a:r>
              <a:rPr sz="1200" b="1" spc="-10" dirty="0">
                <a:latin typeface="Calibri"/>
                <a:cs typeface="Calibri"/>
              </a:rPr>
              <a:t>СО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СПУТНИКА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(ОСЕНЬ)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7540" y="1090574"/>
            <a:ext cx="4432223" cy="54528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8358" y="48895"/>
            <a:ext cx="111950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№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7315" y="3618953"/>
            <a:ext cx="1729105" cy="23022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9885" y="1163066"/>
            <a:ext cx="1729105" cy="23022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7315" y="1170939"/>
            <a:ext cx="1729105" cy="23022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8408" y="3623678"/>
            <a:ext cx="1729105" cy="23036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8408" y="1170939"/>
            <a:ext cx="1729105" cy="23022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98842" y="3618953"/>
            <a:ext cx="1729104" cy="23022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98842" y="1170939"/>
            <a:ext cx="1729104" cy="23022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851135" y="1139316"/>
            <a:ext cx="1729104" cy="23036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51135" y="3623678"/>
            <a:ext cx="1729104" cy="23036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89885" y="3623678"/>
            <a:ext cx="1729105" cy="23036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8358" y="48895"/>
            <a:ext cx="111950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№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50" y="692327"/>
            <a:ext cx="4384675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65"/>
              </a:spcBef>
            </a:pPr>
            <a:r>
              <a:rPr sz="1600" b="1" spc="-10" dirty="0">
                <a:latin typeface="Calibri"/>
                <a:cs typeface="Calibri"/>
              </a:rPr>
              <a:t>Фотофиксация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территории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3559" y="1294218"/>
            <a:ext cx="3414522" cy="48959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63" y="1281264"/>
            <a:ext cx="3404489" cy="48959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7728" y="1281264"/>
            <a:ext cx="3448812" cy="489597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692327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42" y="1115225"/>
            <a:ext cx="9366371" cy="55813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8358" y="48895"/>
            <a:ext cx="111950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№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50" y="980998"/>
            <a:ext cx="2475865" cy="334645"/>
          </a:xfrm>
          <a:custGeom>
            <a:avLst/>
            <a:gdLst/>
            <a:ahLst/>
            <a:cxnLst/>
            <a:rect l="l" t="t" r="r" b="b"/>
            <a:pathLst>
              <a:path w="2475865" h="334644">
                <a:moveTo>
                  <a:pt x="2475865" y="0"/>
                </a:moveTo>
                <a:lnTo>
                  <a:pt x="0" y="0"/>
                </a:lnTo>
                <a:lnTo>
                  <a:pt x="0" y="334086"/>
                </a:lnTo>
                <a:lnTo>
                  <a:pt x="2475865" y="334086"/>
                </a:lnTo>
                <a:lnTo>
                  <a:pt x="24758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1050" y="980998"/>
            <a:ext cx="2475865" cy="3346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latin typeface="Calibri"/>
                <a:cs typeface="Calibri"/>
              </a:rPr>
              <a:t>О</a:t>
            </a:r>
            <a:r>
              <a:rPr sz="1600" b="1" dirty="0">
                <a:latin typeface="Calibri"/>
                <a:cs typeface="Calibri"/>
              </a:rPr>
              <a:t>пор</a:t>
            </a:r>
            <a:r>
              <a:rPr sz="1600" b="1" spc="10" dirty="0">
                <a:latin typeface="Calibri"/>
                <a:cs typeface="Calibri"/>
              </a:rPr>
              <a:t>ны</a:t>
            </a:r>
            <a:r>
              <a:rPr sz="1600" b="1" dirty="0">
                <a:latin typeface="Calibri"/>
                <a:cs typeface="Calibri"/>
              </a:rPr>
              <a:t>й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п</a:t>
            </a:r>
            <a:r>
              <a:rPr sz="1600" b="1" spc="-10" dirty="0">
                <a:latin typeface="Calibri"/>
                <a:cs typeface="Calibri"/>
              </a:rPr>
              <a:t>л</a:t>
            </a:r>
            <a:r>
              <a:rPr sz="1600" b="1" dirty="0">
                <a:latin typeface="Calibri"/>
                <a:cs typeface="Calibri"/>
              </a:rPr>
              <a:t>ан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980998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90484" y="1155636"/>
            <a:ext cx="2243328" cy="59543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9425" y="1013053"/>
            <a:ext cx="8888124" cy="529234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8358" y="48895"/>
            <a:ext cx="1098296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latin typeface="Calibri"/>
                <a:cs typeface="Calibri"/>
              </a:rPr>
              <a:t>Благоустройство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общественной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территории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районе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МБОУ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«Средняя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общеобразовательная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школа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№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11»,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адресу: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Новосибирская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область,</a:t>
            </a:r>
            <a:r>
              <a:rPr sz="1400" spc="-5" dirty="0">
                <a:latin typeface="Calibri"/>
                <a:cs typeface="Calibri"/>
              </a:rPr>
              <a:t> г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Бердск,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районе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ул.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Лунная,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50" y="980998"/>
            <a:ext cx="3144520" cy="334645"/>
          </a:xfrm>
          <a:custGeom>
            <a:avLst/>
            <a:gdLst/>
            <a:ahLst/>
            <a:cxnLst/>
            <a:rect l="l" t="t" r="r" b="b"/>
            <a:pathLst>
              <a:path w="3144520" h="334644">
                <a:moveTo>
                  <a:pt x="3144012" y="0"/>
                </a:moveTo>
                <a:lnTo>
                  <a:pt x="0" y="0"/>
                </a:lnTo>
                <a:lnTo>
                  <a:pt x="0" y="334086"/>
                </a:lnTo>
                <a:lnTo>
                  <a:pt x="3144012" y="334086"/>
                </a:lnTo>
                <a:lnTo>
                  <a:pt x="31440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1050" y="980998"/>
            <a:ext cx="3144520" cy="3346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latin typeface="Calibri"/>
                <a:cs typeface="Calibri"/>
              </a:rPr>
              <a:t>Схема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зонирования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980998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2800" y="1486916"/>
            <a:ext cx="1925955" cy="11760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5"/>
              </a:spcBef>
            </a:pPr>
            <a:r>
              <a:rPr sz="4000" b="1" spc="5" dirty="0">
                <a:solidFill>
                  <a:srgbClr val="528BD4"/>
                </a:solidFill>
                <a:latin typeface="Calibri"/>
                <a:cs typeface="Calibri"/>
              </a:rPr>
              <a:t>155</a:t>
            </a:r>
            <a:endParaRPr sz="40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90"/>
              </a:spcBef>
            </a:pPr>
            <a:r>
              <a:rPr sz="2400" b="1" spc="-10" dirty="0">
                <a:solidFill>
                  <a:srgbClr val="528BD4"/>
                </a:solidFill>
                <a:latin typeface="Calibri"/>
                <a:cs typeface="Calibri"/>
              </a:rPr>
              <a:t>человек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000" spc="-5" dirty="0">
                <a:latin typeface="Calibri"/>
                <a:cs typeface="Calibri"/>
              </a:rPr>
              <a:t>ра</a:t>
            </a:r>
            <a:r>
              <a:rPr sz="1000" spc="5" dirty="0">
                <a:latin typeface="Calibri"/>
                <a:cs typeface="Calibri"/>
              </a:rPr>
              <a:t>сч</a:t>
            </a:r>
            <a:r>
              <a:rPr sz="1000" dirty="0">
                <a:latin typeface="Calibri"/>
                <a:cs typeface="Calibri"/>
              </a:rPr>
              <a:t>е</a:t>
            </a:r>
            <a:r>
              <a:rPr sz="1000" spc="-5" dirty="0">
                <a:latin typeface="Calibri"/>
                <a:cs typeface="Calibri"/>
              </a:rPr>
              <a:t>т</a:t>
            </a:r>
            <a:r>
              <a:rPr sz="1000" spc="-15" dirty="0">
                <a:latin typeface="Calibri"/>
                <a:cs typeface="Calibri"/>
              </a:rPr>
              <a:t>н</a:t>
            </a:r>
            <a:r>
              <a:rPr sz="1000" spc="-5" dirty="0">
                <a:latin typeface="Calibri"/>
                <a:cs typeface="Calibri"/>
              </a:rPr>
              <a:t>о</a:t>
            </a:r>
            <a:r>
              <a:rPr sz="1000" dirty="0">
                <a:latin typeface="Calibri"/>
                <a:cs typeface="Calibri"/>
              </a:rPr>
              <a:t>е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к</a:t>
            </a:r>
            <a:r>
              <a:rPr sz="1000" spc="-5" dirty="0">
                <a:latin typeface="Calibri"/>
                <a:cs typeface="Calibri"/>
              </a:rPr>
              <a:t>о</a:t>
            </a:r>
            <a:r>
              <a:rPr sz="1000" spc="-15" dirty="0">
                <a:latin typeface="Calibri"/>
                <a:cs typeface="Calibri"/>
              </a:rPr>
              <a:t>л</a:t>
            </a:r>
            <a:r>
              <a:rPr sz="1000" spc="5" dirty="0">
                <a:latin typeface="Calibri"/>
                <a:cs typeface="Calibri"/>
              </a:rPr>
              <a:t>ич</a:t>
            </a:r>
            <a:r>
              <a:rPr sz="1000" dirty="0">
                <a:latin typeface="Calibri"/>
                <a:cs typeface="Calibri"/>
              </a:rPr>
              <a:t>е</a:t>
            </a:r>
            <a:r>
              <a:rPr sz="1000" spc="5" dirty="0">
                <a:latin typeface="Calibri"/>
                <a:cs typeface="Calibri"/>
              </a:rPr>
              <a:t>с</a:t>
            </a:r>
            <a:r>
              <a:rPr sz="1000" spc="-10" dirty="0">
                <a:latin typeface="Calibri"/>
                <a:cs typeface="Calibri"/>
              </a:rPr>
              <a:t>т</a:t>
            </a:r>
            <a:r>
              <a:rPr sz="1000" dirty="0">
                <a:latin typeface="Calibri"/>
                <a:cs typeface="Calibri"/>
              </a:rPr>
              <a:t>во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посе</a:t>
            </a:r>
            <a:r>
              <a:rPr sz="1000" spc="-5" dirty="0">
                <a:latin typeface="Calibri"/>
                <a:cs typeface="Calibri"/>
              </a:rPr>
              <a:t>т</a:t>
            </a:r>
            <a:r>
              <a:rPr sz="1000" spc="5" dirty="0">
                <a:latin typeface="Calibri"/>
                <a:cs typeface="Calibri"/>
              </a:rPr>
              <a:t>и</a:t>
            </a:r>
            <a:r>
              <a:rPr sz="1000" spc="-10" dirty="0">
                <a:latin typeface="Calibri"/>
                <a:cs typeface="Calibri"/>
              </a:rPr>
              <a:t>т</a:t>
            </a:r>
            <a:r>
              <a:rPr sz="1000" dirty="0">
                <a:latin typeface="Calibri"/>
                <a:cs typeface="Calibri"/>
              </a:rPr>
              <a:t>е</a:t>
            </a:r>
            <a:r>
              <a:rPr sz="1000" spc="-10" dirty="0">
                <a:latin typeface="Calibri"/>
                <a:cs typeface="Calibri"/>
              </a:rPr>
              <a:t>л</a:t>
            </a:r>
            <a:r>
              <a:rPr sz="1000" dirty="0">
                <a:latin typeface="Calibri"/>
                <a:cs typeface="Calibri"/>
              </a:rPr>
              <a:t>ей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520" y="4237990"/>
            <a:ext cx="20675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Char char="-"/>
              <a:tabLst>
                <a:tab pos="183515" algn="l"/>
              </a:tabLst>
            </a:pPr>
            <a:r>
              <a:rPr sz="1200" spc="-5" dirty="0">
                <a:latin typeface="Calibri"/>
                <a:cs typeface="Calibri"/>
              </a:rPr>
              <a:t>зона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массовых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мероприятий</a:t>
            </a:r>
            <a:endParaRPr sz="1200">
              <a:latin typeface="Calibri"/>
              <a:cs typeface="Calibri"/>
            </a:endParaRPr>
          </a:p>
          <a:p>
            <a:pPr marL="182880" marR="606425" indent="-170815">
              <a:lnSpc>
                <a:spcPct val="100000"/>
              </a:lnSpc>
              <a:buChar char="-"/>
              <a:tabLst>
                <a:tab pos="183515" algn="l"/>
              </a:tabLst>
            </a:pPr>
            <a:r>
              <a:rPr sz="1200" spc="-5" dirty="0">
                <a:latin typeface="Calibri"/>
                <a:cs typeface="Calibri"/>
              </a:rPr>
              <a:t>зона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физкультурно-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оздоровительная</a:t>
            </a:r>
            <a:endParaRPr sz="1200">
              <a:latin typeface="Calibri"/>
              <a:cs typeface="Calibri"/>
            </a:endParaRPr>
          </a:p>
          <a:p>
            <a:pPr marL="182880" indent="-170815">
              <a:lnSpc>
                <a:spcPct val="100000"/>
              </a:lnSpc>
              <a:buChar char="-"/>
              <a:tabLst>
                <a:tab pos="183515" algn="l"/>
              </a:tabLst>
            </a:pPr>
            <a:r>
              <a:rPr sz="1200" spc="-5" dirty="0">
                <a:latin typeface="Calibri"/>
                <a:cs typeface="Calibri"/>
              </a:rPr>
              <a:t>зона</a:t>
            </a:r>
            <a:r>
              <a:rPr sz="1200" dirty="0">
                <a:latin typeface="Calibri"/>
                <a:cs typeface="Calibri"/>
              </a:rPr>
              <a:t> для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отдыха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детей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50" y="3933761"/>
            <a:ext cx="2435225" cy="273685"/>
          </a:xfrm>
          <a:prstGeom prst="rect">
            <a:avLst/>
          </a:prstGeom>
          <a:solidFill>
            <a:srgbClr val="F1DCE3"/>
          </a:solidFill>
        </p:spPr>
        <p:txBody>
          <a:bodyPr vert="horz" wrap="square" lIns="0" tIns="3746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95"/>
              </a:spcBef>
            </a:pPr>
            <a:r>
              <a:rPr sz="1200" dirty="0">
                <a:latin typeface="Calibri"/>
                <a:cs typeface="Calibri"/>
              </a:rPr>
              <a:t>ЗОНА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АКТИВНОГО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ОТДЫХА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1050" y="3522662"/>
            <a:ext cx="2296160" cy="273685"/>
          </a:xfrm>
          <a:prstGeom prst="rect">
            <a:avLst/>
          </a:prstGeom>
          <a:solidFill>
            <a:srgbClr val="D0E8D2"/>
          </a:solidFill>
        </p:spPr>
        <p:txBody>
          <a:bodyPr vert="horz" wrap="square" lIns="0" tIns="3746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latin typeface="Calibri"/>
                <a:cs typeface="Calibri"/>
              </a:rPr>
              <a:t>ЗОНА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ТИХОГО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ОТДЫХА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219331" y="1135018"/>
          <a:ext cx="3722370" cy="55624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8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824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еш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к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Вид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растений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 marR="212090" indent="241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Декоративные </a:t>
                      </a:r>
                      <a:r>
                        <a:rPr sz="900" b="1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акт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ки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5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 marR="3981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Рябина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aucupa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6159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еет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ег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ю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аж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ю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7305" marR="1111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од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плодоношения.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 marR="17145" algn="just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ру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ш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es  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977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зой 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од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плодоношения.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 marR="1219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ерс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yr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ga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jos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ea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Ja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cq.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19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е,  со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е,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 marR="228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Vi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burnu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opu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009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е, 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-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7305" marR="23495" indent="51435">
                        <a:lnSpc>
                          <a:spcPct val="100000"/>
                        </a:lnSpc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яр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  плоды.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02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 marR="197485" algn="just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бул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еж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Vi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burnu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opu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 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oseu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egi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463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Во время цветения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ш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ой 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белый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шар.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096403" y="1133621"/>
          <a:ext cx="3989704" cy="5605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697"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еш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к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Вид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растений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Декоративные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797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характеристики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2654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ея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ea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863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 пер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стьев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яр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1238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ея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са 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ea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dou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298450" algn="just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ой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  сизовато-зелеными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034" marR="90805" algn="just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сере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сть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ярко-розовыми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034" algn="just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еж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123189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 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oneas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dus 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Schlecht.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ся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о-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034" marR="711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зе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9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ью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ья  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ю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яр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  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ок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0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4311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Рябинник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034" marR="69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A.  Br.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819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ен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сть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9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ю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ю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  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ен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од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цветения.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23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Gen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Об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6034" marR="58419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родо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ен 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тк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2888" y="1120666"/>
          <a:ext cx="3610609" cy="55962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9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697"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еш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к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Вид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растений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 marR="213360" indent="241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Декоративные </a:t>
                      </a:r>
                      <a:r>
                        <a:rPr sz="900" b="1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акт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ки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9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лю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«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я»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Pi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cea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nge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Имеет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голубую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окраску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5400" marR="173355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се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сезо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«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ая»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pendu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Живописная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ющ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5400" marR="8318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  всего вегетационног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периода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7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Ольха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серая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nc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oench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marR="1422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ой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5400" marR="20447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сть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9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еет 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ерес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ю</a:t>
                      </a:r>
                      <a:r>
                        <a:rPr sz="9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ру 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коры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4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Шв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lf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marR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Декоративна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нны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  окрашенными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5400" marR="27368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сть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сто 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ю  п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ю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ну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94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marR="211454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andr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marR="558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ся</a:t>
                      </a:r>
                      <a:r>
                        <a:rPr sz="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о-  зе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ег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8358" y="48895"/>
            <a:ext cx="1098296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latin typeface="Calibri"/>
                <a:cs typeface="Calibri"/>
              </a:rPr>
              <a:t>Благоустройство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общественной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территории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районе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МБОУ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«Средняя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общеобразовательная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школа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№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11»,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адресу: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Новосибирская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область,</a:t>
            </a:r>
            <a:r>
              <a:rPr sz="1400" spc="-5" dirty="0">
                <a:latin typeface="Calibri"/>
                <a:cs typeface="Calibri"/>
              </a:rPr>
              <a:t> г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Бердск,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районе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ул.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Лунная,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568" y="692327"/>
            <a:ext cx="6422390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65"/>
              </a:spcBef>
            </a:pPr>
            <a:r>
              <a:rPr sz="1600" b="1" spc="-5" dirty="0">
                <a:latin typeface="Calibri"/>
                <a:cs typeface="Calibri"/>
              </a:rPr>
              <a:t>Ведомость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посадочного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материала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261" y="2523947"/>
            <a:ext cx="1008443" cy="9702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064" y="3576650"/>
            <a:ext cx="998689" cy="97020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767" y="4599000"/>
            <a:ext cx="998689" cy="9702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4779" y="5697359"/>
            <a:ext cx="1008443" cy="9702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5915" y="1479626"/>
            <a:ext cx="1344294" cy="9702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45915" y="2523947"/>
            <a:ext cx="1342516" cy="97020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45915" y="3548164"/>
            <a:ext cx="1342516" cy="97163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45915" y="4611573"/>
            <a:ext cx="1350517" cy="97020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45915" y="5691238"/>
            <a:ext cx="1350517" cy="9716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11642" y="1479626"/>
            <a:ext cx="1194092" cy="97020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11642" y="2487625"/>
            <a:ext cx="1194092" cy="97020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11642" y="3567214"/>
            <a:ext cx="1194092" cy="97163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11642" y="4611573"/>
            <a:ext cx="1225105" cy="97020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11642" y="5691238"/>
            <a:ext cx="1225105" cy="97163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8767" y="1479626"/>
            <a:ext cx="1027938" cy="970203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0" y="692327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8025" y="3940111"/>
            <a:ext cx="4681601" cy="264960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4" name="object 4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09168" y="1042238"/>
            <a:ext cx="1298575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600" spc="-200" dirty="0">
                <a:latin typeface="Microsoft Sans Serif"/>
                <a:cs typeface="Microsoft Sans Serif"/>
              </a:rPr>
              <a:t>Дворы </a:t>
            </a:r>
            <a:r>
              <a:rPr sz="1600" spc="-195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б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45" dirty="0">
                <a:latin typeface="Microsoft Sans Serif"/>
                <a:cs typeface="Microsoft Sans Serif"/>
              </a:rPr>
              <a:t>а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60" dirty="0">
                <a:latin typeface="Microsoft Sans Serif"/>
                <a:cs typeface="Microsoft Sans Serif"/>
              </a:rPr>
              <a:t>ус</a:t>
            </a:r>
            <a:r>
              <a:rPr sz="1600" spc="-135" dirty="0">
                <a:latin typeface="Microsoft Sans Serif"/>
                <a:cs typeface="Microsoft Sans Serif"/>
              </a:rPr>
              <a:t>т</a:t>
            </a:r>
            <a:r>
              <a:rPr sz="1600" spc="-155" dirty="0">
                <a:latin typeface="Microsoft Sans Serif"/>
                <a:cs typeface="Microsoft Sans Serif"/>
              </a:rPr>
              <a:t>рое</a:t>
            </a:r>
            <a:r>
              <a:rPr sz="1600" spc="-175" dirty="0">
                <a:latin typeface="Microsoft Sans Serif"/>
                <a:cs typeface="Microsoft Sans Serif"/>
              </a:rPr>
              <a:t>нн</a:t>
            </a:r>
            <a:r>
              <a:rPr sz="1600" spc="-100" dirty="0">
                <a:latin typeface="Microsoft Sans Serif"/>
                <a:cs typeface="Microsoft Sans Serif"/>
              </a:rPr>
              <a:t>ы  </a:t>
            </a:r>
            <a:r>
              <a:rPr sz="1600" spc="-160" dirty="0">
                <a:latin typeface="Microsoft Sans Serif"/>
                <a:cs typeface="Microsoft Sans Serif"/>
              </a:rPr>
              <a:t>е</a:t>
            </a:r>
            <a:r>
              <a:rPr sz="1600" spc="-80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в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201</a:t>
            </a:r>
            <a:r>
              <a:rPr sz="1600" spc="-170" dirty="0">
                <a:latin typeface="Microsoft Sans Serif"/>
                <a:cs typeface="Microsoft Sans Serif"/>
              </a:rPr>
              <a:t>8</a:t>
            </a:r>
            <a:r>
              <a:rPr sz="1600" spc="-105" dirty="0">
                <a:latin typeface="Microsoft Sans Serif"/>
                <a:cs typeface="Microsoft Sans Serif"/>
              </a:rPr>
              <a:t>-</a:t>
            </a:r>
            <a:r>
              <a:rPr sz="1600" spc="-155" dirty="0">
                <a:latin typeface="Microsoft Sans Serif"/>
                <a:cs typeface="Microsoft Sans Serif"/>
              </a:rPr>
              <a:t>2</a:t>
            </a:r>
            <a:r>
              <a:rPr sz="1600" spc="-160" dirty="0">
                <a:latin typeface="Microsoft Sans Serif"/>
                <a:cs typeface="Microsoft Sans Serif"/>
              </a:rPr>
              <a:t>1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гг.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73594" y="6403644"/>
            <a:ext cx="208026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D9D9D9"/>
                </a:solidFill>
                <a:latin typeface="Calibri"/>
                <a:cs typeface="Calibri"/>
                <a:hlinkClick r:id="rId13"/>
              </a:rPr>
              <a:t>http://gorod-nsk.ru/vid/allhtml/Rassvetnaya.html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27926" y="1016000"/>
            <a:ext cx="4679950" cy="27082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49475" y="1020825"/>
            <a:ext cx="4679950" cy="270344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49475" y="3957637"/>
            <a:ext cx="4679950" cy="26320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8358" y="48209"/>
            <a:ext cx="1098296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Calibri"/>
                <a:cs typeface="Calibri"/>
              </a:rPr>
              <a:t>Благоустройство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общественной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территории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районе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МБОУ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«Средняя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общеобразовательная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школа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№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11»,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адресу: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Новосибирская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область,</a:t>
            </a:r>
            <a:r>
              <a:rPr sz="1400" spc="-5" dirty="0">
                <a:latin typeface="Calibri"/>
                <a:cs typeface="Calibri"/>
              </a:rPr>
              <a:t> г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5" dirty="0">
                <a:latin typeface="Calibri"/>
                <a:cs typeface="Calibri"/>
              </a:rPr>
              <a:t>Бердск,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 </a:t>
            </a:r>
            <a:r>
              <a:rPr sz="1400" spc="-10" dirty="0">
                <a:latin typeface="Calibri"/>
                <a:cs typeface="Calibri"/>
              </a:rPr>
              <a:t>районе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ул.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Лунная,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9272" y="713917"/>
            <a:ext cx="2477770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600" b="1" dirty="0">
                <a:latin typeface="Calibri"/>
                <a:cs typeface="Calibri"/>
              </a:rPr>
              <a:t>Визуализации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13917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021" y="1048003"/>
            <a:ext cx="4590161" cy="26280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9605" y="1048003"/>
            <a:ext cx="4430267" cy="259194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87447" y="3861841"/>
            <a:ext cx="4658233" cy="266395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8409" y="3861841"/>
            <a:ext cx="3442080" cy="26639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0142" y="627811"/>
            <a:ext cx="2923159" cy="10109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35534" y="41"/>
            <a:ext cx="11294110" cy="6857365"/>
            <a:chOff x="335534" y="41"/>
            <a:chExt cx="11294110" cy="68573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7481" y="1737421"/>
              <a:ext cx="3693033" cy="51198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7743" y="41"/>
              <a:ext cx="5041773" cy="68572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534" y="627888"/>
              <a:ext cx="2709544" cy="15294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1050" y="179882"/>
              <a:ext cx="6207125" cy="334645"/>
            </a:xfrm>
            <a:custGeom>
              <a:avLst/>
              <a:gdLst/>
              <a:ahLst/>
              <a:cxnLst/>
              <a:rect l="l" t="t" r="r" b="b"/>
              <a:pathLst>
                <a:path w="6207125" h="334645">
                  <a:moveTo>
                    <a:pt x="6206616" y="0"/>
                  </a:moveTo>
                  <a:lnTo>
                    <a:pt x="0" y="0"/>
                  </a:lnTo>
                  <a:lnTo>
                    <a:pt x="0" y="334086"/>
                  </a:lnTo>
                  <a:lnTo>
                    <a:pt x="6206616" y="334086"/>
                  </a:lnTo>
                  <a:lnTo>
                    <a:pt x="62066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8520" y="200024"/>
            <a:ext cx="23964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20" dirty="0">
                <a:latin typeface="Calibri"/>
                <a:cs typeface="Calibri"/>
              </a:rPr>
              <a:t>К</a:t>
            </a:r>
            <a:r>
              <a:rPr sz="1600" b="1" spc="5" dirty="0">
                <a:latin typeface="Calibri"/>
                <a:cs typeface="Calibri"/>
              </a:rPr>
              <a:t>омп</a:t>
            </a:r>
            <a:r>
              <a:rPr sz="1600" b="1" spc="-10" dirty="0">
                <a:latin typeface="Calibri"/>
                <a:cs typeface="Calibri"/>
              </a:rPr>
              <a:t>л</a:t>
            </a:r>
            <a:r>
              <a:rPr sz="1600" b="1" dirty="0">
                <a:latin typeface="Calibri"/>
                <a:cs typeface="Calibri"/>
              </a:rPr>
              <a:t>ект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5" dirty="0">
                <a:latin typeface="Calibri"/>
                <a:cs typeface="Calibri"/>
              </a:rPr>
              <a:t>ч</a:t>
            </a:r>
            <a:r>
              <a:rPr sz="1600" b="1" dirty="0">
                <a:latin typeface="Calibri"/>
                <a:cs typeface="Calibri"/>
              </a:rPr>
              <a:t>ерт</a:t>
            </a:r>
            <a:r>
              <a:rPr sz="1600" b="1" spc="-20" dirty="0">
                <a:latin typeface="Calibri"/>
                <a:cs typeface="Calibri"/>
              </a:rPr>
              <a:t>е</a:t>
            </a:r>
            <a:r>
              <a:rPr sz="1600" b="1" spc="-30" dirty="0">
                <a:latin typeface="Calibri"/>
                <a:cs typeface="Calibri"/>
              </a:rPr>
              <a:t>ж</a:t>
            </a:r>
            <a:r>
              <a:rPr sz="1600" b="1" dirty="0">
                <a:latin typeface="Calibri"/>
                <a:cs typeface="Calibri"/>
              </a:rPr>
              <a:t>ей</a:t>
            </a:r>
            <a:r>
              <a:rPr sz="1600" b="1" spc="-8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см</a:t>
            </a:r>
            <a:r>
              <a:rPr sz="1600" b="1" spc="5" dirty="0">
                <a:latin typeface="Calibri"/>
                <a:cs typeface="Calibri"/>
              </a:rPr>
              <a:t>е</a:t>
            </a:r>
            <a:r>
              <a:rPr sz="1600" b="1" dirty="0">
                <a:latin typeface="Calibri"/>
                <a:cs typeface="Calibri"/>
              </a:rPr>
              <a:t>т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088" y="1240929"/>
            <a:ext cx="5352796" cy="496798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8358" y="47624"/>
            <a:ext cx="111950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 №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13155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1050" y="713155"/>
            <a:ext cx="3763645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70"/>
              </a:spcBef>
            </a:pPr>
            <a:r>
              <a:rPr sz="1600" b="1" dirty="0">
                <a:latin typeface="Calibri"/>
                <a:cs typeface="Calibri"/>
              </a:rPr>
              <a:t>Было/стало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0353" y="1240929"/>
            <a:ext cx="5123687" cy="49679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8358" y="48209"/>
            <a:ext cx="1119568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 №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9272" y="713917"/>
            <a:ext cx="3765550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600" b="1" dirty="0">
                <a:latin typeface="Calibri"/>
                <a:cs typeface="Calibri"/>
              </a:rPr>
              <a:t>Было/стало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13917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0116" y="1152042"/>
            <a:ext cx="5184013" cy="52199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664" y="1151763"/>
            <a:ext cx="5219953" cy="525602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548005"/>
          </a:xfrm>
          <a:custGeom>
            <a:avLst/>
            <a:gdLst/>
            <a:ahLst/>
            <a:cxnLst/>
            <a:rect l="l" t="t" r="r" b="b"/>
            <a:pathLst>
              <a:path w="12190730" h="548005">
                <a:moveTo>
                  <a:pt x="12190349" y="0"/>
                </a:moveTo>
                <a:lnTo>
                  <a:pt x="0" y="0"/>
                </a:lnTo>
                <a:lnTo>
                  <a:pt x="0" y="547916"/>
                </a:lnTo>
                <a:lnTo>
                  <a:pt x="12190349" y="547916"/>
                </a:lnTo>
                <a:lnTo>
                  <a:pt x="121903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8358" y="47371"/>
            <a:ext cx="111950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Благоустройство</a:t>
            </a:r>
            <a:r>
              <a:rPr sz="14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общественной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территории</a:t>
            </a:r>
            <a:r>
              <a:rPr sz="14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МБОУ</a:t>
            </a:r>
            <a:r>
              <a:rPr sz="14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«Средняя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общеобразовательная</a:t>
            </a:r>
            <a:r>
              <a:rPr sz="1400" b="1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585858"/>
                </a:solidFill>
                <a:latin typeface="Calibri"/>
                <a:cs typeface="Calibri"/>
              </a:rPr>
              <a:t>школа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№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11»,</a:t>
            </a:r>
            <a:r>
              <a:rPr sz="1400" b="1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адресу:</a:t>
            </a:r>
            <a:r>
              <a:rPr sz="14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Новосибирская</a:t>
            </a:r>
            <a:r>
              <a:rPr sz="14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область,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г 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Бердск,</a:t>
            </a:r>
            <a:r>
              <a:rPr sz="14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районе </a:t>
            </a:r>
            <a:r>
              <a:rPr sz="1400" b="1" spc="-25" dirty="0">
                <a:solidFill>
                  <a:srgbClr val="585858"/>
                </a:solidFill>
                <a:latin typeface="Calibri"/>
                <a:cs typeface="Calibri"/>
              </a:rPr>
              <a:t>ул.</a:t>
            </a:r>
            <a:r>
              <a:rPr sz="14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Лунная,</a:t>
            </a:r>
            <a:r>
              <a:rPr sz="14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12774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50" y="712774"/>
            <a:ext cx="3763645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70"/>
              </a:spcBef>
            </a:pPr>
            <a:r>
              <a:rPr sz="1600" b="1" dirty="0">
                <a:latin typeface="Calibri"/>
                <a:cs typeface="Calibri"/>
              </a:rPr>
              <a:t>Открытие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0820" y="1187945"/>
            <a:ext cx="7620000" cy="4956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114" y="1823980"/>
            <a:ext cx="7311421" cy="14935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7352" y="4131699"/>
            <a:ext cx="8467138" cy="46362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713155"/>
            <a:ext cx="379730" cy="268605"/>
          </a:xfrm>
          <a:custGeom>
            <a:avLst/>
            <a:gdLst/>
            <a:ahLst/>
            <a:cxnLst/>
            <a:rect l="l" t="t" r="r" b="b"/>
            <a:pathLst>
              <a:path w="379730" h="268605">
                <a:moveTo>
                  <a:pt x="379272" y="0"/>
                </a:moveTo>
                <a:lnTo>
                  <a:pt x="0" y="0"/>
                </a:lnTo>
                <a:lnTo>
                  <a:pt x="0" y="268554"/>
                </a:lnTo>
                <a:lnTo>
                  <a:pt x="379272" y="268554"/>
                </a:lnTo>
                <a:lnTo>
                  <a:pt x="37927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50" y="713155"/>
            <a:ext cx="3763645" cy="334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latin typeface="Calibri"/>
                <a:cs typeface="Calibri"/>
              </a:rPr>
              <a:t>О</a:t>
            </a:r>
            <a:r>
              <a:rPr sz="1600" b="1" dirty="0">
                <a:latin typeface="Calibri"/>
                <a:cs typeface="Calibri"/>
              </a:rPr>
              <a:t>гра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spc="-10" dirty="0">
                <a:latin typeface="Calibri"/>
                <a:cs typeface="Calibri"/>
              </a:rPr>
              <a:t>и</a:t>
            </a:r>
            <a:r>
              <a:rPr sz="1600" b="1" spc="5" dirty="0">
                <a:latin typeface="Calibri"/>
                <a:cs typeface="Calibri"/>
              </a:rPr>
              <a:t>ч</a:t>
            </a:r>
            <a:r>
              <a:rPr sz="1600" b="1" dirty="0">
                <a:latin typeface="Calibri"/>
                <a:cs typeface="Calibri"/>
              </a:rPr>
              <a:t>е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spc="-10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е</a:t>
            </a:r>
            <a:r>
              <a:rPr sz="1600" b="1" spc="-9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</a:t>
            </a:r>
            <a:r>
              <a:rPr sz="1600" b="1" spc="-10" dirty="0">
                <a:latin typeface="Calibri"/>
                <a:cs typeface="Calibri"/>
              </a:rPr>
              <a:t>л</a:t>
            </a:r>
            <a:r>
              <a:rPr sz="1600" b="1" dirty="0">
                <a:latin typeface="Calibri"/>
                <a:cs typeface="Calibri"/>
              </a:rPr>
              <a:t>я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5" dirty="0">
                <a:latin typeface="Calibri"/>
                <a:cs typeface="Calibri"/>
              </a:rPr>
              <a:t>ун</a:t>
            </a:r>
            <a:r>
              <a:rPr sz="1600" b="1" spc="-10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верси</a:t>
            </a:r>
            <a:r>
              <a:rPr sz="1600" b="1" spc="-10" dirty="0">
                <a:latin typeface="Calibri"/>
                <a:cs typeface="Calibri"/>
              </a:rPr>
              <a:t>т</a:t>
            </a:r>
            <a:r>
              <a:rPr sz="1600" b="1" spc="-20" dirty="0">
                <a:latin typeface="Calibri"/>
                <a:cs typeface="Calibri"/>
              </a:rPr>
              <a:t>е</a:t>
            </a:r>
            <a:r>
              <a:rPr sz="1600" b="1" dirty="0">
                <a:latin typeface="Calibri"/>
                <a:cs typeface="Calibri"/>
              </a:rPr>
              <a:t>та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93366" y="5143627"/>
            <a:ext cx="8319770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latin typeface="Microsoft Sans Serif"/>
                <a:cs typeface="Microsoft Sans Serif"/>
              </a:rPr>
              <a:t>п.1. </a:t>
            </a:r>
            <a:r>
              <a:rPr sz="1400" spc="-50" dirty="0">
                <a:latin typeface="Microsoft Sans Serif"/>
                <a:cs typeface="Microsoft Sans Serif"/>
              </a:rPr>
              <a:t>Заказчики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обязаны </a:t>
            </a:r>
            <a:r>
              <a:rPr sz="1400" spc="-15" dirty="0">
                <a:latin typeface="Microsoft Sans Serif"/>
                <a:cs typeface="Microsoft Sans Serif"/>
              </a:rPr>
              <a:t>осуществлять </a:t>
            </a:r>
            <a:r>
              <a:rPr sz="1400" spc="-55" dirty="0">
                <a:latin typeface="Microsoft Sans Serif"/>
                <a:cs typeface="Microsoft Sans Serif"/>
              </a:rPr>
              <a:t>закупки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у </a:t>
            </a:r>
            <a:r>
              <a:rPr sz="1400" spc="-30" dirty="0">
                <a:latin typeface="Microsoft Sans Serif"/>
                <a:cs typeface="Microsoft Sans Serif"/>
              </a:rPr>
              <a:t>субъектов </a:t>
            </a:r>
            <a:r>
              <a:rPr sz="1400" spc="-20" dirty="0">
                <a:latin typeface="Microsoft Sans Serif"/>
                <a:cs typeface="Microsoft Sans Serif"/>
              </a:rPr>
              <a:t>малого </a:t>
            </a:r>
            <a:r>
              <a:rPr sz="1400" spc="-25" dirty="0">
                <a:latin typeface="Microsoft Sans Serif"/>
                <a:cs typeface="Microsoft Sans Serif"/>
              </a:rPr>
              <a:t>предпринимательства,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социально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ориентированных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некоммерческих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организаций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в </a:t>
            </a:r>
            <a:r>
              <a:rPr sz="1400" spc="-25" dirty="0">
                <a:latin typeface="Microsoft Sans Serif"/>
                <a:cs typeface="Microsoft Sans Serif"/>
              </a:rPr>
              <a:t>объеме </a:t>
            </a:r>
            <a:r>
              <a:rPr sz="1400" spc="-10" dirty="0">
                <a:latin typeface="Microsoft Sans Serif"/>
                <a:cs typeface="Microsoft Sans Serif"/>
              </a:rPr>
              <a:t>не </a:t>
            </a:r>
            <a:r>
              <a:rPr sz="1400" spc="-20" dirty="0">
                <a:latin typeface="Microsoft Sans Serif"/>
                <a:cs typeface="Microsoft Sans Serif"/>
              </a:rPr>
              <a:t>менее </a:t>
            </a:r>
            <a:r>
              <a:rPr sz="1400" spc="-30" dirty="0">
                <a:latin typeface="Microsoft Sans Serif"/>
                <a:cs typeface="Microsoft Sans Serif"/>
              </a:rPr>
              <a:t>чем </a:t>
            </a:r>
            <a:r>
              <a:rPr sz="1400" spc="-15" dirty="0">
                <a:latin typeface="Microsoft Sans Serif"/>
                <a:cs typeface="Microsoft Sans Serif"/>
              </a:rPr>
              <a:t>двадцать </a:t>
            </a:r>
            <a:r>
              <a:rPr sz="1400" spc="-20" dirty="0">
                <a:latin typeface="Microsoft Sans Serif"/>
                <a:cs typeface="Microsoft Sans Serif"/>
              </a:rPr>
              <a:t>пять процентов 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совокупного</a:t>
            </a:r>
            <a:r>
              <a:rPr sz="1400" spc="114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годового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объема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50" dirty="0">
                <a:latin typeface="Microsoft Sans Serif"/>
                <a:cs typeface="Microsoft Sans Serif"/>
              </a:rPr>
              <a:t>закупок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2475" y="2395206"/>
            <a:ext cx="8099425" cy="28270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40005" algn="ctr">
              <a:lnSpc>
                <a:spcPct val="100000"/>
              </a:lnSpc>
              <a:spcBef>
                <a:spcPts val="585"/>
              </a:spcBef>
            </a:pP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НОВОСИБИРСКИЙ</a:t>
            </a:r>
            <a:r>
              <a:rPr sz="20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ГОСУДАРСТВЕННЫЙ</a:t>
            </a:r>
            <a:r>
              <a:rPr sz="2000" spc="1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УНИВЕРСИТЕТ</a:t>
            </a:r>
            <a:endParaRPr sz="2000">
              <a:latin typeface="Microsoft Sans Serif"/>
              <a:cs typeface="Microsoft Sans Serif"/>
            </a:endParaRPr>
          </a:p>
          <a:p>
            <a:pPr marL="47625" algn="ctr">
              <a:lnSpc>
                <a:spcPct val="100000"/>
              </a:lnSpc>
              <a:spcBef>
                <a:spcPts val="480"/>
              </a:spcBef>
            </a:pP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2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2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endParaRPr sz="2000">
              <a:latin typeface="Microsoft Sans Serif"/>
              <a:cs typeface="Microsoft Sans Serif"/>
            </a:endParaRPr>
          </a:p>
          <a:p>
            <a:pPr marR="16510" algn="ctr">
              <a:lnSpc>
                <a:spcPct val="100000"/>
              </a:lnSpc>
              <a:spcBef>
                <a:spcPts val="480"/>
              </a:spcBef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r>
              <a:rPr sz="2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(НГУАДИ)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 marL="73660" algn="ctr">
              <a:lnSpc>
                <a:spcPct val="100000"/>
              </a:lnSpc>
              <a:spcBef>
                <a:spcPts val="1910"/>
              </a:spcBef>
            </a:pP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Ерохин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Григорий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Порфирьевич</a:t>
            </a:r>
            <a:endParaRPr sz="18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  <a:spcBef>
                <a:spcPts val="125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Пространства совместного использования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жителей: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проблемы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перспективы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формирования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1079" y="5775958"/>
            <a:ext cx="7360920" cy="1082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28946" y="6285991"/>
            <a:ext cx="21634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Новосибирск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0"/>
              </a:spcBef>
            </a:pPr>
            <a:r>
              <a:rPr spc="-10" dirty="0"/>
              <a:t>Сибирская</a:t>
            </a:r>
            <a:r>
              <a:rPr spc="25" dirty="0"/>
              <a:t> </a:t>
            </a:r>
            <a:r>
              <a:rPr spc="-10" dirty="0"/>
              <a:t>строительная</a:t>
            </a:r>
            <a:r>
              <a:rPr spc="-20" dirty="0"/>
              <a:t> неделя</a:t>
            </a:r>
            <a:r>
              <a:rPr spc="-15" dirty="0"/>
              <a:t> </a:t>
            </a:r>
            <a:r>
              <a:rPr spc="-5" dirty="0"/>
              <a:t>2023/Siberian</a:t>
            </a:r>
            <a:r>
              <a:rPr dirty="0"/>
              <a:t> Building</a:t>
            </a:r>
            <a:r>
              <a:rPr spc="-10" dirty="0"/>
              <a:t> </a:t>
            </a:r>
            <a:r>
              <a:rPr spc="-25" dirty="0"/>
              <a:t>Week</a:t>
            </a:r>
            <a:r>
              <a:rPr spc="-35" dirty="0"/>
              <a:t> </a:t>
            </a:r>
            <a:r>
              <a:rPr spc="-5" dirty="0"/>
              <a:t>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6828" y="6336284"/>
            <a:ext cx="10967085" cy="4851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1500" spc="-10" dirty="0">
                <a:latin typeface="Microsoft Sans Serif"/>
                <a:cs typeface="Microsoft Sans Serif"/>
              </a:rPr>
              <a:t>Придомовая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территория</a:t>
            </a:r>
            <a:r>
              <a:rPr sz="1500" spc="-10" dirty="0">
                <a:latin typeface="Microsoft Sans Serif"/>
                <a:cs typeface="Microsoft Sans Serif"/>
              </a:rPr>
              <a:t> </a:t>
            </a:r>
            <a:r>
              <a:rPr sz="1500" spc="-35" dirty="0">
                <a:latin typeface="Microsoft Sans Serif"/>
                <a:cs typeface="Microsoft Sans Serif"/>
              </a:rPr>
              <a:t>может</a:t>
            </a:r>
            <a:r>
              <a:rPr sz="1500" spc="2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быть</a:t>
            </a:r>
            <a:r>
              <a:rPr sz="1500" spc="5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огорожена</a:t>
            </a:r>
            <a:r>
              <a:rPr sz="1500" spc="-25" dirty="0">
                <a:latin typeface="Microsoft Sans Serif"/>
                <a:cs typeface="Microsoft Sans Serif"/>
              </a:rPr>
              <a:t> </a:t>
            </a:r>
            <a:r>
              <a:rPr sz="1500" spc="10" dirty="0">
                <a:latin typeface="Microsoft Sans Serif"/>
                <a:cs typeface="Microsoft Sans Serif"/>
              </a:rPr>
              <a:t>или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не </a:t>
            </a:r>
            <a:r>
              <a:rPr sz="1500" spc="-10" dirty="0">
                <a:latin typeface="Microsoft Sans Serif"/>
                <a:cs typeface="Microsoft Sans Serif"/>
              </a:rPr>
              <a:t>достаточна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по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5" dirty="0">
                <a:latin typeface="Microsoft Sans Serif"/>
                <a:cs typeface="Microsoft Sans Serif"/>
              </a:rPr>
              <a:t>площади</a:t>
            </a:r>
            <a:r>
              <a:rPr sz="1500" spc="-35" dirty="0">
                <a:latin typeface="Microsoft Sans Serif"/>
                <a:cs typeface="Microsoft Sans Serif"/>
              </a:rPr>
              <a:t> </a:t>
            </a:r>
            <a:r>
              <a:rPr sz="1500" spc="10" dirty="0">
                <a:latin typeface="Microsoft Sans Serif"/>
                <a:cs typeface="Microsoft Sans Serif"/>
              </a:rPr>
              <a:t>для</a:t>
            </a:r>
            <a:r>
              <a:rPr sz="1500" spc="-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организации</a:t>
            </a:r>
            <a:r>
              <a:rPr sz="1500" spc="-3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полноценных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спортивных</a:t>
            </a:r>
            <a:endParaRPr sz="15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500" spc="5" dirty="0">
                <a:latin typeface="Microsoft Sans Serif"/>
                <a:cs typeface="Microsoft Sans Serif"/>
              </a:rPr>
              <a:t>и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игровых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20" dirty="0">
                <a:latin typeface="Microsoft Sans Serif"/>
                <a:cs typeface="Microsoft Sans Serif"/>
              </a:rPr>
              <a:t>детских </a:t>
            </a:r>
            <a:r>
              <a:rPr sz="1500" spc="-5" dirty="0">
                <a:latin typeface="Microsoft Sans Serif"/>
                <a:cs typeface="Microsoft Sans Serif"/>
              </a:rPr>
              <a:t>площадок,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площадок</a:t>
            </a:r>
            <a:r>
              <a:rPr sz="1500" spc="-30" dirty="0">
                <a:latin typeface="Microsoft Sans Serif"/>
                <a:cs typeface="Microsoft Sans Serif"/>
              </a:rPr>
              <a:t> </a:t>
            </a:r>
            <a:r>
              <a:rPr sz="1500" spc="10" dirty="0">
                <a:latin typeface="Microsoft Sans Serif"/>
                <a:cs typeface="Microsoft Sans Serif"/>
              </a:rPr>
              <a:t>для</a:t>
            </a:r>
            <a:r>
              <a:rPr sz="1500" spc="-10" dirty="0">
                <a:latin typeface="Microsoft Sans Serif"/>
                <a:cs typeface="Microsoft Sans Serif"/>
              </a:rPr>
              <a:t> выгула </a:t>
            </a:r>
            <a:r>
              <a:rPr sz="1500" spc="-15" dirty="0">
                <a:latin typeface="Microsoft Sans Serif"/>
                <a:cs typeface="Microsoft Sans Serif"/>
              </a:rPr>
              <a:t>собак.</a:t>
            </a:r>
            <a:endParaRPr sz="1500">
              <a:latin typeface="Microsoft Sans Serif"/>
              <a:cs typeface="Microsoft Sans Serif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6575" y="1173225"/>
            <a:ext cx="3578225" cy="47703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295775" y="1173225"/>
            <a:ext cx="3578225" cy="47703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56626" y="1130236"/>
            <a:ext cx="3576574" cy="47705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latin typeface="Microsoft Sans Serif"/>
                <a:cs typeface="Microsoft Sans Serif"/>
              </a:rPr>
              <a:t>Н</a:t>
            </a:r>
            <a:r>
              <a:rPr sz="1500" spc="5" dirty="0">
                <a:latin typeface="Microsoft Sans Serif"/>
                <a:cs typeface="Microsoft Sans Serif"/>
              </a:rPr>
              <a:t>О</a:t>
            </a:r>
            <a:r>
              <a:rPr sz="1500" spc="-45" dirty="0">
                <a:latin typeface="Microsoft Sans Serif"/>
                <a:cs typeface="Microsoft Sans Serif"/>
              </a:rPr>
              <a:t>В</a:t>
            </a:r>
            <a:r>
              <a:rPr sz="1500" spc="5" dirty="0">
                <a:latin typeface="Microsoft Sans Serif"/>
                <a:cs typeface="Microsoft Sans Serif"/>
              </a:rPr>
              <a:t>О</a:t>
            </a:r>
            <a:r>
              <a:rPr sz="1500" spc="-10" dirty="0">
                <a:latin typeface="Microsoft Sans Serif"/>
                <a:cs typeface="Microsoft Sans Serif"/>
              </a:rPr>
              <a:t>СИ</a:t>
            </a:r>
            <a:r>
              <a:rPr sz="1500" dirty="0">
                <a:latin typeface="Microsoft Sans Serif"/>
                <a:cs typeface="Microsoft Sans Serif"/>
              </a:rPr>
              <a:t>Б</a:t>
            </a:r>
            <a:r>
              <a:rPr sz="1500" spc="-10" dirty="0">
                <a:latin typeface="Microsoft Sans Serif"/>
                <a:cs typeface="Microsoft Sans Serif"/>
              </a:rPr>
              <a:t>И</a:t>
            </a:r>
            <a:r>
              <a:rPr sz="1500" spc="-20" dirty="0">
                <a:latin typeface="Microsoft Sans Serif"/>
                <a:cs typeface="Microsoft Sans Serif"/>
              </a:rPr>
              <a:t>Р</a:t>
            </a:r>
            <a:r>
              <a:rPr sz="1500" spc="-10" dirty="0">
                <a:latin typeface="Microsoft Sans Serif"/>
                <a:cs typeface="Microsoft Sans Serif"/>
              </a:rPr>
              <a:t>С</a:t>
            </a:r>
            <a:r>
              <a:rPr sz="1500" spc="-114" dirty="0">
                <a:latin typeface="Microsoft Sans Serif"/>
                <a:cs typeface="Microsoft Sans Serif"/>
              </a:rPr>
              <a:t>К</a:t>
            </a:r>
            <a:r>
              <a:rPr sz="1500" spc="-10" dirty="0">
                <a:latin typeface="Microsoft Sans Serif"/>
                <a:cs typeface="Microsoft Sans Serif"/>
              </a:rPr>
              <a:t>И</a:t>
            </a:r>
            <a:r>
              <a:rPr sz="1500" dirty="0">
                <a:latin typeface="Microsoft Sans Serif"/>
                <a:cs typeface="Microsoft Sans Serif"/>
              </a:rPr>
              <a:t>Й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spc="-135" dirty="0">
                <a:latin typeface="Microsoft Sans Serif"/>
                <a:cs typeface="Microsoft Sans Serif"/>
              </a:rPr>
              <a:t>Г</a:t>
            </a:r>
            <a:r>
              <a:rPr sz="1500" spc="5" dirty="0">
                <a:latin typeface="Microsoft Sans Serif"/>
                <a:cs typeface="Microsoft Sans Serif"/>
              </a:rPr>
              <a:t>О</a:t>
            </a:r>
            <a:r>
              <a:rPr sz="1500" spc="-60" dirty="0">
                <a:latin typeface="Microsoft Sans Serif"/>
                <a:cs typeface="Microsoft Sans Serif"/>
              </a:rPr>
              <a:t>С</a:t>
            </a:r>
            <a:r>
              <a:rPr sz="1500" spc="-75" dirty="0">
                <a:latin typeface="Microsoft Sans Serif"/>
                <a:cs typeface="Microsoft Sans Serif"/>
              </a:rPr>
              <a:t>У</a:t>
            </a:r>
            <a:r>
              <a:rPr sz="1500" spc="-135" dirty="0">
                <a:latin typeface="Microsoft Sans Serif"/>
                <a:cs typeface="Microsoft Sans Serif"/>
              </a:rPr>
              <a:t>Д</a:t>
            </a:r>
            <a:r>
              <a:rPr sz="1500" spc="5" dirty="0">
                <a:latin typeface="Microsoft Sans Serif"/>
                <a:cs typeface="Microsoft Sans Serif"/>
              </a:rPr>
              <a:t>А</a:t>
            </a:r>
            <a:r>
              <a:rPr sz="1500" spc="-25" dirty="0">
                <a:latin typeface="Microsoft Sans Serif"/>
                <a:cs typeface="Microsoft Sans Serif"/>
              </a:rPr>
              <a:t>Р</a:t>
            </a:r>
            <a:r>
              <a:rPr sz="1500" spc="-55" dirty="0">
                <a:latin typeface="Microsoft Sans Serif"/>
                <a:cs typeface="Microsoft Sans Serif"/>
              </a:rPr>
              <a:t>С</a:t>
            </a:r>
            <a:r>
              <a:rPr sz="1500" spc="-10" dirty="0">
                <a:latin typeface="Microsoft Sans Serif"/>
                <a:cs typeface="Microsoft Sans Serif"/>
              </a:rPr>
              <a:t>Т</a:t>
            </a:r>
            <a:r>
              <a:rPr sz="1500" spc="5" dirty="0">
                <a:latin typeface="Microsoft Sans Serif"/>
                <a:cs typeface="Microsoft Sans Serif"/>
              </a:rPr>
              <a:t>ВЕ</a:t>
            </a:r>
            <a:r>
              <a:rPr sz="1500" spc="-10" dirty="0">
                <a:latin typeface="Microsoft Sans Serif"/>
                <a:cs typeface="Microsoft Sans Serif"/>
              </a:rPr>
              <a:t>НН</a:t>
            </a:r>
            <a:r>
              <a:rPr sz="1500" spc="15" dirty="0">
                <a:latin typeface="Microsoft Sans Serif"/>
                <a:cs typeface="Microsoft Sans Serif"/>
              </a:rPr>
              <a:t>Ы</a:t>
            </a:r>
            <a:r>
              <a:rPr sz="1500" dirty="0">
                <a:latin typeface="Microsoft Sans Serif"/>
                <a:cs typeface="Microsoft Sans Serif"/>
              </a:rPr>
              <a:t>Й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У</a:t>
            </a:r>
            <a:r>
              <a:rPr sz="1500" spc="-15" dirty="0">
                <a:latin typeface="Microsoft Sans Serif"/>
                <a:cs typeface="Microsoft Sans Serif"/>
              </a:rPr>
              <a:t>Н</a:t>
            </a:r>
            <a:r>
              <a:rPr sz="1500" spc="-10" dirty="0">
                <a:latin typeface="Microsoft Sans Serif"/>
                <a:cs typeface="Microsoft Sans Serif"/>
              </a:rPr>
              <a:t>И</a:t>
            </a:r>
            <a:r>
              <a:rPr sz="1500" spc="5" dirty="0">
                <a:latin typeface="Microsoft Sans Serif"/>
                <a:cs typeface="Microsoft Sans Serif"/>
              </a:rPr>
              <a:t>ВЕ</a:t>
            </a:r>
            <a:r>
              <a:rPr sz="1500" spc="-25" dirty="0">
                <a:latin typeface="Microsoft Sans Serif"/>
                <a:cs typeface="Microsoft Sans Serif"/>
              </a:rPr>
              <a:t>Р</a:t>
            </a:r>
            <a:r>
              <a:rPr sz="1500" spc="-10" dirty="0">
                <a:latin typeface="Microsoft Sans Serif"/>
                <a:cs typeface="Microsoft Sans Serif"/>
              </a:rPr>
              <a:t>СИТ</a:t>
            </a:r>
            <a:r>
              <a:rPr sz="1500" spc="5" dirty="0"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latin typeface="Microsoft Sans Serif"/>
                <a:cs typeface="Microsoft Sans Serif"/>
              </a:rPr>
              <a:t> </a:t>
            </a:r>
            <a:r>
              <a:rPr sz="1500" spc="-25" dirty="0"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latin typeface="Microsoft Sans Serif"/>
                <a:cs typeface="Microsoft Sans Serif"/>
              </a:rPr>
              <a:t> </a:t>
            </a:r>
            <a:r>
              <a:rPr sz="1500" spc="5" dirty="0">
                <a:latin typeface="Microsoft Sans Serif"/>
                <a:cs typeface="Microsoft Sans Serif"/>
              </a:rPr>
              <a:t>И </a:t>
            </a:r>
            <a:r>
              <a:rPr sz="1500" spc="-25" dirty="0"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latin typeface="Microsoft Sans Serif"/>
                <a:cs typeface="Microsoft Sans Serif"/>
              </a:rPr>
              <a:t> </a:t>
            </a:r>
            <a:r>
              <a:rPr sz="1500" spc="5" dirty="0">
                <a:latin typeface="Microsoft Sans Serif"/>
                <a:cs typeface="Microsoft Sans Serif"/>
              </a:rPr>
              <a:t>ИМ.</a:t>
            </a:r>
            <a:r>
              <a:rPr sz="1500" spc="-25" dirty="0">
                <a:latin typeface="Microsoft Sans Serif"/>
                <a:cs typeface="Microsoft Sans Serif"/>
              </a:rPr>
              <a:t> </a:t>
            </a:r>
            <a:r>
              <a:rPr sz="1500" spc="-30" dirty="0"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16425" y="3757676"/>
            <a:ext cx="3359150" cy="251929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41825" y="1034922"/>
            <a:ext cx="3357626" cy="249720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521834" y="3371850"/>
            <a:ext cx="29825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D9D9D9"/>
                </a:solidFill>
                <a:latin typeface="Calibri"/>
                <a:cs typeface="Calibri"/>
                <a:hlinkClick r:id="rId14"/>
              </a:rPr>
              <a:t>https://www.google.com/maps/@55.0317517,82.9184555,3a,90y,200.36h,95.45t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2950" y="3757676"/>
            <a:ext cx="3360801" cy="251929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5650" y="1001649"/>
            <a:ext cx="3362325" cy="252095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36828" y="6336284"/>
            <a:ext cx="10967085" cy="4851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1500" spc="-10" dirty="0">
                <a:latin typeface="Microsoft Sans Serif"/>
                <a:cs typeface="Microsoft Sans Serif"/>
              </a:rPr>
              <a:t>Придомовая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территория</a:t>
            </a:r>
            <a:r>
              <a:rPr sz="1500" spc="-10" dirty="0">
                <a:latin typeface="Microsoft Sans Serif"/>
                <a:cs typeface="Microsoft Sans Serif"/>
              </a:rPr>
              <a:t> </a:t>
            </a:r>
            <a:r>
              <a:rPr sz="1500" spc="-35" dirty="0">
                <a:latin typeface="Microsoft Sans Serif"/>
                <a:cs typeface="Microsoft Sans Serif"/>
              </a:rPr>
              <a:t>может</a:t>
            </a:r>
            <a:r>
              <a:rPr sz="1500" spc="2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быть</a:t>
            </a:r>
            <a:r>
              <a:rPr sz="1500" spc="5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огорожена</a:t>
            </a:r>
            <a:r>
              <a:rPr sz="1500" spc="-25" dirty="0">
                <a:latin typeface="Microsoft Sans Serif"/>
                <a:cs typeface="Microsoft Sans Serif"/>
              </a:rPr>
              <a:t> </a:t>
            </a:r>
            <a:r>
              <a:rPr sz="1500" spc="10" dirty="0">
                <a:latin typeface="Microsoft Sans Serif"/>
                <a:cs typeface="Microsoft Sans Serif"/>
              </a:rPr>
              <a:t>или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не </a:t>
            </a:r>
            <a:r>
              <a:rPr sz="1500" spc="-10" dirty="0">
                <a:latin typeface="Microsoft Sans Serif"/>
                <a:cs typeface="Microsoft Sans Serif"/>
              </a:rPr>
              <a:t>достаточна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по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5" dirty="0">
                <a:latin typeface="Microsoft Sans Serif"/>
                <a:cs typeface="Microsoft Sans Serif"/>
              </a:rPr>
              <a:t>площади</a:t>
            </a:r>
            <a:r>
              <a:rPr sz="1500" spc="-35" dirty="0">
                <a:latin typeface="Microsoft Sans Serif"/>
                <a:cs typeface="Microsoft Sans Serif"/>
              </a:rPr>
              <a:t> </a:t>
            </a:r>
            <a:r>
              <a:rPr sz="1500" spc="10" dirty="0">
                <a:latin typeface="Microsoft Sans Serif"/>
                <a:cs typeface="Microsoft Sans Serif"/>
              </a:rPr>
              <a:t>для</a:t>
            </a:r>
            <a:r>
              <a:rPr sz="1500" spc="-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организации</a:t>
            </a:r>
            <a:r>
              <a:rPr sz="1500" spc="-3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полноценных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спортивных</a:t>
            </a:r>
            <a:endParaRPr sz="15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500" spc="5" dirty="0">
                <a:latin typeface="Microsoft Sans Serif"/>
                <a:cs typeface="Microsoft Sans Serif"/>
              </a:rPr>
              <a:t>и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игровых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20" dirty="0">
                <a:latin typeface="Microsoft Sans Serif"/>
                <a:cs typeface="Microsoft Sans Serif"/>
              </a:rPr>
              <a:t>детских </a:t>
            </a:r>
            <a:r>
              <a:rPr sz="1500" spc="-5" dirty="0">
                <a:latin typeface="Microsoft Sans Serif"/>
                <a:cs typeface="Microsoft Sans Serif"/>
              </a:rPr>
              <a:t>площадок,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площадок</a:t>
            </a:r>
            <a:r>
              <a:rPr sz="1500" spc="-30" dirty="0">
                <a:latin typeface="Microsoft Sans Serif"/>
                <a:cs typeface="Microsoft Sans Serif"/>
              </a:rPr>
              <a:t> </a:t>
            </a:r>
            <a:r>
              <a:rPr sz="1500" spc="10" dirty="0">
                <a:latin typeface="Microsoft Sans Serif"/>
                <a:cs typeface="Microsoft Sans Serif"/>
              </a:rPr>
              <a:t>для</a:t>
            </a:r>
            <a:r>
              <a:rPr sz="1500" spc="-10" dirty="0">
                <a:latin typeface="Microsoft Sans Serif"/>
                <a:cs typeface="Microsoft Sans Serif"/>
              </a:rPr>
              <a:t> выгула </a:t>
            </a:r>
            <a:r>
              <a:rPr sz="1500" spc="-15" dirty="0">
                <a:latin typeface="Microsoft Sans Serif"/>
                <a:cs typeface="Microsoft Sans Serif"/>
              </a:rPr>
              <a:t>собак.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1842" y="3225545"/>
            <a:ext cx="214249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800" spc="-35" dirty="0">
                <a:solidFill>
                  <a:srgbClr val="D9D9D9"/>
                </a:solidFill>
                <a:latin typeface="Microsoft Sans Serif"/>
                <a:cs typeface="Microsoft Sans Serif"/>
              </a:rPr>
              <a:t>Фото:</a:t>
            </a:r>
            <a:r>
              <a:rPr sz="800" spc="-30" dirty="0">
                <a:solidFill>
                  <a:srgbClr val="D9D9D9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D9D9D9"/>
                </a:solidFill>
                <a:latin typeface="Microsoft Sans Serif"/>
                <a:cs typeface="Microsoft Sans Serif"/>
              </a:rPr>
              <a:t>Илья </a:t>
            </a:r>
            <a:r>
              <a:rPr sz="800" spc="-30" dirty="0">
                <a:solidFill>
                  <a:srgbClr val="D9D9D9"/>
                </a:solidFill>
                <a:latin typeface="Microsoft Sans Serif"/>
                <a:cs typeface="Microsoft Sans Serif"/>
              </a:rPr>
              <a:t>Калинин </a:t>
            </a:r>
            <a:r>
              <a:rPr sz="800" spc="-25" dirty="0">
                <a:solidFill>
                  <a:srgbClr val="D9D9D9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D9D9D9"/>
                </a:solidFill>
                <a:latin typeface="Microsoft Sans Serif"/>
                <a:cs typeface="Microsoft Sans Serif"/>
              </a:rPr>
              <a:t>https://ngs.ru/text/gorod/2021/07/28/70048124/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1842" y="5976315"/>
            <a:ext cx="214249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800" spc="-35" dirty="0">
                <a:solidFill>
                  <a:srgbClr val="D9D9D9"/>
                </a:solidFill>
                <a:latin typeface="Microsoft Sans Serif"/>
                <a:cs typeface="Microsoft Sans Serif"/>
              </a:rPr>
              <a:t>Фото:</a:t>
            </a:r>
            <a:r>
              <a:rPr sz="800" spc="-30" dirty="0">
                <a:solidFill>
                  <a:srgbClr val="D9D9D9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D9D9D9"/>
                </a:solidFill>
                <a:latin typeface="Microsoft Sans Serif"/>
                <a:cs typeface="Microsoft Sans Serif"/>
              </a:rPr>
              <a:t>Илья </a:t>
            </a:r>
            <a:r>
              <a:rPr sz="800" spc="-30" dirty="0">
                <a:solidFill>
                  <a:srgbClr val="D9D9D9"/>
                </a:solidFill>
                <a:latin typeface="Microsoft Sans Serif"/>
                <a:cs typeface="Microsoft Sans Serif"/>
              </a:rPr>
              <a:t>Калинин </a:t>
            </a:r>
            <a:r>
              <a:rPr sz="800" spc="-25" dirty="0">
                <a:solidFill>
                  <a:srgbClr val="D9D9D9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D9D9D9"/>
                </a:solidFill>
                <a:latin typeface="Microsoft Sans Serif"/>
                <a:cs typeface="Microsoft Sans Serif"/>
              </a:rPr>
              <a:t>https://ngs.ru/text/gorod/2021/07/28/70048124/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23301" y="995425"/>
            <a:ext cx="3378200" cy="52815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496180" y="6082690"/>
            <a:ext cx="585978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729990" algn="l"/>
              </a:tabLst>
            </a:pPr>
            <a:r>
              <a:rPr sz="800" spc="-5" dirty="0">
                <a:solidFill>
                  <a:srgbClr val="F1F1F1"/>
                </a:solidFill>
                <a:latin typeface="Microsoft Sans Serif"/>
                <a:cs typeface="Microsoft Sans Serif"/>
              </a:rPr>
              <a:t>https://s00.yaplakal.com/pics/pics_original/6/8/1/13749186.jpg	</a:t>
            </a:r>
            <a:r>
              <a:rPr sz="800" spc="-5" dirty="0">
                <a:solidFill>
                  <a:srgbClr val="D9D9D9"/>
                </a:solidFill>
                <a:latin typeface="Microsoft Sans Serif"/>
                <a:cs typeface="Microsoft Sans Serif"/>
              </a:rPr>
              <a:t>https://ngs.ru/text/gorod/2017/09/20/51246031/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46041" y="6510019"/>
            <a:ext cx="3959860" cy="2565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500" spc="-5" dirty="0">
                <a:latin typeface="Microsoft Sans Serif"/>
                <a:cs typeface="Microsoft Sans Serif"/>
              </a:rPr>
              <a:t>Придомовая территория</a:t>
            </a:r>
            <a:r>
              <a:rPr sz="1500" spc="-3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ул.</a:t>
            </a:r>
            <a:r>
              <a:rPr sz="1500" spc="-10" dirty="0">
                <a:latin typeface="Microsoft Sans Serif"/>
                <a:cs typeface="Microsoft Sans Serif"/>
              </a:rPr>
              <a:t> Невельского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49</a:t>
            </a:r>
            <a:endParaRPr sz="1500">
              <a:latin typeface="Microsoft Sans Serif"/>
              <a:cs typeface="Microsoft Sans Serif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5575" y="1195450"/>
            <a:ext cx="7600950" cy="488784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78826" y="3021076"/>
            <a:ext cx="3706749" cy="306222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929626" y="1195324"/>
            <a:ext cx="361315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856615"/>
            <a:chOff x="0" y="0"/>
            <a:chExt cx="12192000" cy="8566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812800"/>
            </a:xfrm>
            <a:custGeom>
              <a:avLst/>
              <a:gdLst/>
              <a:ahLst/>
              <a:cxnLst/>
              <a:rect l="l" t="t" r="r" b="b"/>
              <a:pathLst>
                <a:path w="12192000" h="812800">
                  <a:moveTo>
                    <a:pt x="12192000" y="0"/>
                  </a:moveTo>
                  <a:lnTo>
                    <a:pt x="0" y="0"/>
                  </a:lnTo>
                  <a:lnTo>
                    <a:pt x="0" y="812800"/>
                  </a:lnTo>
                  <a:lnTo>
                    <a:pt x="12192000" y="8128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9090" y="3451682"/>
            <a:ext cx="53644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Microsoft Sans Serif"/>
                <a:cs typeface="Microsoft Sans Serif"/>
              </a:rPr>
              <a:t>Формирование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общественных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пространств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жилмассиве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«Ботанический».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Microsoft Sans Serif"/>
                <a:cs typeface="Microsoft Sans Serif"/>
              </a:rPr>
              <a:t>НГ</a:t>
            </a:r>
            <a:r>
              <a:rPr sz="1200" spc="-80" dirty="0">
                <a:latin typeface="Microsoft Sans Serif"/>
                <a:cs typeface="Microsoft Sans Serif"/>
              </a:rPr>
              <a:t>У</a:t>
            </a:r>
            <a:r>
              <a:rPr sz="1200" spc="35" dirty="0">
                <a:latin typeface="Microsoft Sans Serif"/>
                <a:cs typeface="Microsoft Sans Serif"/>
              </a:rPr>
              <a:t>А</a:t>
            </a:r>
            <a:r>
              <a:rPr sz="1200" spc="-120" dirty="0">
                <a:latin typeface="Microsoft Sans Serif"/>
                <a:cs typeface="Microsoft Sans Serif"/>
              </a:rPr>
              <a:t>Д</a:t>
            </a:r>
            <a:r>
              <a:rPr sz="1200" spc="-5" dirty="0">
                <a:latin typeface="Microsoft Sans Serif"/>
                <a:cs typeface="Microsoft Sans Serif"/>
              </a:rPr>
              <a:t>И, </a:t>
            </a:r>
            <a:r>
              <a:rPr sz="1200" dirty="0">
                <a:latin typeface="Microsoft Sans Serif"/>
                <a:cs typeface="Microsoft Sans Serif"/>
              </a:rPr>
              <a:t>2016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75" dirty="0">
                <a:latin typeface="Microsoft Sans Serif"/>
                <a:cs typeface="Microsoft Sans Serif"/>
              </a:rPr>
              <a:t>г</a:t>
            </a:r>
            <a:r>
              <a:rPr sz="1200" dirty="0">
                <a:latin typeface="Microsoft Sans Serif"/>
                <a:cs typeface="Microsoft Sans Serif"/>
              </a:rPr>
              <a:t>.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70" dirty="0">
                <a:latin typeface="Microsoft Sans Serif"/>
                <a:cs typeface="Microsoft Sans Serif"/>
              </a:rPr>
              <a:t>Ф</a:t>
            </a:r>
            <a:r>
              <a:rPr sz="1200" spc="-45" dirty="0">
                <a:latin typeface="Microsoft Sans Serif"/>
                <a:cs typeface="Microsoft Sans Serif"/>
              </a:rPr>
              <a:t>р</a:t>
            </a:r>
            <a:r>
              <a:rPr sz="1200" spc="-20" dirty="0">
                <a:latin typeface="Microsoft Sans Serif"/>
                <a:cs typeface="Microsoft Sans Serif"/>
              </a:rPr>
              <a:t>о</a:t>
            </a:r>
            <a:r>
              <a:rPr sz="1200" spc="30" dirty="0">
                <a:latin typeface="Microsoft Sans Serif"/>
                <a:cs typeface="Microsoft Sans Serif"/>
              </a:rPr>
              <a:t>л</a:t>
            </a:r>
            <a:r>
              <a:rPr sz="1200" dirty="0">
                <a:latin typeface="Microsoft Sans Serif"/>
                <a:cs typeface="Microsoft Sans Serif"/>
              </a:rPr>
              <a:t>ов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В</a:t>
            </a:r>
            <a:r>
              <a:rPr sz="1200" dirty="0">
                <a:latin typeface="Microsoft Sans Serif"/>
                <a:cs typeface="Microsoft Sans Serif"/>
              </a:rPr>
              <a:t>.,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</a:t>
            </a:r>
            <a:r>
              <a:rPr sz="1200" spc="-25" dirty="0">
                <a:latin typeface="Microsoft Sans Serif"/>
                <a:cs typeface="Microsoft Sans Serif"/>
              </a:rPr>
              <a:t>ук.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Б</a:t>
            </a:r>
            <a:r>
              <a:rPr sz="1200" dirty="0">
                <a:latin typeface="Microsoft Sans Serif"/>
                <a:cs typeface="Microsoft Sans Serif"/>
              </a:rPr>
              <a:t>ер</a:t>
            </a:r>
            <a:r>
              <a:rPr sz="1200" spc="-20" dirty="0">
                <a:latin typeface="Microsoft Sans Serif"/>
                <a:cs typeface="Microsoft Sans Serif"/>
              </a:rPr>
              <a:t>е</a:t>
            </a:r>
            <a:r>
              <a:rPr sz="1200" spc="-30" dirty="0">
                <a:latin typeface="Microsoft Sans Serif"/>
                <a:cs typeface="Microsoft Sans Serif"/>
              </a:rPr>
              <a:t>зи</a:t>
            </a:r>
            <a:r>
              <a:rPr sz="1200" dirty="0">
                <a:latin typeface="Microsoft Sans Serif"/>
                <a:cs typeface="Microsoft Sans Serif"/>
              </a:rPr>
              <a:t>на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Е</a:t>
            </a:r>
            <a:r>
              <a:rPr sz="1200" dirty="0">
                <a:latin typeface="Microsoft Sans Serif"/>
                <a:cs typeface="Microsoft Sans Serif"/>
              </a:rPr>
              <a:t>.</a:t>
            </a:r>
            <a:r>
              <a:rPr sz="1200" spc="-10" dirty="0">
                <a:latin typeface="Microsoft Sans Serif"/>
                <a:cs typeface="Microsoft Sans Serif"/>
              </a:rPr>
              <a:t>А</a:t>
            </a:r>
            <a:r>
              <a:rPr sz="1200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0325" y="881061"/>
            <a:ext cx="12098655" cy="5895975"/>
            <a:chOff x="60325" y="881061"/>
            <a:chExt cx="12098655" cy="5895975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97600" y="881061"/>
              <a:ext cx="5960999" cy="58959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325" y="1107948"/>
              <a:ext cx="6169025" cy="230987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25" y="3910075"/>
              <a:ext cx="6237224" cy="2354199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39090" y="6350304"/>
            <a:ext cx="5352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Microsoft Sans Serif"/>
                <a:cs typeface="Microsoft Sans Serif"/>
              </a:rPr>
              <a:t>Концепция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благоустройства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рекреационных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пространств</a:t>
            </a:r>
            <a:r>
              <a:rPr sz="1200" dirty="0">
                <a:latin typeface="Microsoft Sans Serif"/>
                <a:cs typeface="Microsoft Sans Serif"/>
              </a:rPr>
              <a:t> в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Академгородке. </a:t>
            </a:r>
            <a:r>
              <a:rPr sz="1200" spc="-305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НГУАДИ,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2018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г.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Брендоусова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Е.К.,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рук.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Туманик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45" dirty="0">
                <a:latin typeface="Microsoft Sans Serif"/>
                <a:cs typeface="Microsoft Sans Serif"/>
              </a:rPr>
              <a:t>Г.Н.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78401" y="1022350"/>
            <a:ext cx="7294499" cy="273265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71931" y="1054684"/>
            <a:ext cx="3082925" cy="9429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115"/>
              </a:spcBef>
            </a:pPr>
            <a:r>
              <a:rPr sz="1500" spc="-10" dirty="0">
                <a:latin typeface="Microsoft Sans Serif"/>
                <a:cs typeface="Microsoft Sans Serif"/>
              </a:rPr>
              <a:t>Проект планировки </a:t>
            </a:r>
            <a:r>
              <a:rPr sz="1500" spc="5" dirty="0">
                <a:latin typeface="Microsoft Sans Serif"/>
                <a:cs typeface="Microsoft Sans Serif"/>
              </a:rPr>
              <a:t>и </a:t>
            </a:r>
            <a:r>
              <a:rPr sz="1500" spc="-20" dirty="0">
                <a:latin typeface="Microsoft Sans Serif"/>
                <a:cs typeface="Microsoft Sans Serif"/>
              </a:rPr>
              <a:t>межевания </a:t>
            </a:r>
            <a:r>
              <a:rPr sz="1500" spc="-1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жилого </a:t>
            </a:r>
            <a:r>
              <a:rPr sz="1500" dirty="0">
                <a:latin typeface="Microsoft Sans Serif"/>
                <a:cs typeface="Microsoft Sans Serif"/>
              </a:rPr>
              <a:t>района </a:t>
            </a:r>
            <a:r>
              <a:rPr sz="1500" spc="-10" dirty="0">
                <a:latin typeface="Microsoft Sans Serif"/>
                <a:cs typeface="Microsoft Sans Serif"/>
              </a:rPr>
              <a:t>«Золотая Нива», </a:t>
            </a:r>
            <a:r>
              <a:rPr sz="1500" spc="-5" dirty="0">
                <a:latin typeface="Microsoft Sans Serif"/>
                <a:cs typeface="Microsoft Sans Serif"/>
              </a:rPr>
              <a:t> </a:t>
            </a:r>
            <a:r>
              <a:rPr sz="1500" spc="-35" dirty="0">
                <a:latin typeface="Microsoft Sans Serif"/>
                <a:cs typeface="Microsoft Sans Serif"/>
              </a:rPr>
              <a:t>НГУАДИ, </a:t>
            </a:r>
            <a:r>
              <a:rPr sz="1500" dirty="0">
                <a:latin typeface="Microsoft Sans Serif"/>
                <a:cs typeface="Microsoft Sans Serif"/>
              </a:rPr>
              <a:t>2017</a:t>
            </a:r>
            <a:r>
              <a:rPr sz="1500" spc="-25" dirty="0">
                <a:latin typeface="Microsoft Sans Serif"/>
                <a:cs typeface="Microsoft Sans Serif"/>
              </a:rPr>
              <a:t> </a:t>
            </a:r>
            <a:r>
              <a:rPr sz="1500" spc="-110" dirty="0">
                <a:latin typeface="Microsoft Sans Serif"/>
                <a:cs typeface="Microsoft Sans Serif"/>
              </a:rPr>
              <a:t>г.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Запороцкова</a:t>
            </a:r>
            <a:r>
              <a:rPr sz="1500" spc="-20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С.А. </a:t>
            </a:r>
            <a:r>
              <a:rPr sz="1500" spc="-380" dirty="0">
                <a:latin typeface="Microsoft Sans Serif"/>
                <a:cs typeface="Microsoft Sans Serif"/>
              </a:rPr>
              <a:t> </a:t>
            </a:r>
            <a:r>
              <a:rPr sz="1500" spc="-30" dirty="0">
                <a:latin typeface="Microsoft Sans Serif"/>
                <a:cs typeface="Microsoft Sans Serif"/>
              </a:rPr>
              <a:t>рук.</a:t>
            </a:r>
            <a:r>
              <a:rPr sz="1500" spc="-10" dirty="0">
                <a:latin typeface="Microsoft Sans Serif"/>
                <a:cs typeface="Microsoft Sans Serif"/>
              </a:rPr>
              <a:t> </a:t>
            </a:r>
            <a:r>
              <a:rPr sz="1500" spc="-25" dirty="0">
                <a:latin typeface="Microsoft Sans Serif"/>
                <a:cs typeface="Microsoft Sans Serif"/>
              </a:rPr>
              <a:t>Кирюхин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30" dirty="0">
                <a:latin typeface="Microsoft Sans Serif"/>
                <a:cs typeface="Microsoft Sans Serif"/>
              </a:rPr>
              <a:t>Д.В.</a:t>
            </a:r>
            <a:endParaRPr sz="1500">
              <a:latin typeface="Microsoft Sans Serif"/>
              <a:cs typeface="Microsoft Sans Serif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97400" y="3913251"/>
            <a:ext cx="4341876" cy="271016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18759" y="3816532"/>
            <a:ext cx="2635835" cy="278399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307949" y="3715003"/>
            <a:ext cx="3671570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3175" algn="ctr">
              <a:lnSpc>
                <a:spcPct val="100000"/>
              </a:lnSpc>
              <a:spcBef>
                <a:spcPts val="110"/>
              </a:spcBef>
            </a:pPr>
            <a:r>
              <a:rPr sz="1500" spc="-20" dirty="0">
                <a:latin typeface="Microsoft Sans Serif"/>
                <a:cs typeface="Microsoft Sans Serif"/>
              </a:rPr>
              <a:t>Детальная </a:t>
            </a:r>
            <a:r>
              <a:rPr sz="1500" spc="-5" dirty="0">
                <a:latin typeface="Microsoft Sans Serif"/>
                <a:cs typeface="Microsoft Sans Serif"/>
              </a:rPr>
              <a:t>планировка дворовых 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территорий </a:t>
            </a:r>
            <a:r>
              <a:rPr sz="1500" dirty="0">
                <a:latin typeface="Microsoft Sans Serif"/>
                <a:cs typeface="Microsoft Sans Serif"/>
              </a:rPr>
              <a:t>на </a:t>
            </a:r>
            <a:r>
              <a:rPr sz="1500" spc="-5" dirty="0">
                <a:latin typeface="Microsoft Sans Serif"/>
                <a:cs typeface="Microsoft Sans Serif"/>
              </a:rPr>
              <a:t>основе типовых </a:t>
            </a:r>
            <a:r>
              <a:rPr sz="1500" dirty="0">
                <a:latin typeface="Microsoft Sans Serif"/>
                <a:cs typeface="Microsoft Sans Serif"/>
              </a:rPr>
              <a:t>решений, </a:t>
            </a:r>
            <a:r>
              <a:rPr sz="1500" spc="-385" dirty="0">
                <a:latin typeface="Microsoft Sans Serif"/>
                <a:cs typeface="Microsoft Sans Serif"/>
              </a:rPr>
              <a:t> </a:t>
            </a:r>
            <a:r>
              <a:rPr sz="1500" spc="-40" dirty="0">
                <a:latin typeface="Microsoft Sans Serif"/>
                <a:cs typeface="Microsoft Sans Serif"/>
              </a:rPr>
              <a:t>НГУАДИ</a:t>
            </a:r>
            <a:r>
              <a:rPr sz="1500" spc="-5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2019</a:t>
            </a:r>
            <a:r>
              <a:rPr sz="1500" spc="5" dirty="0">
                <a:latin typeface="Microsoft Sans Serif"/>
                <a:cs typeface="Microsoft Sans Serif"/>
              </a:rPr>
              <a:t> </a:t>
            </a:r>
            <a:r>
              <a:rPr sz="1500" spc="-110" dirty="0">
                <a:latin typeface="Microsoft Sans Serif"/>
                <a:cs typeface="Microsoft Sans Serif"/>
              </a:rPr>
              <a:t>г.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Сбеглова</a:t>
            </a:r>
            <a:r>
              <a:rPr sz="1500" spc="5" dirty="0">
                <a:latin typeface="Microsoft Sans Serif"/>
                <a:cs typeface="Microsoft Sans Serif"/>
              </a:rPr>
              <a:t> Э.В.</a:t>
            </a:r>
            <a:r>
              <a:rPr sz="1500" spc="-30" dirty="0">
                <a:latin typeface="Microsoft Sans Serif"/>
                <a:cs typeface="Microsoft Sans Serif"/>
              </a:rPr>
              <a:t> рук.</a:t>
            </a:r>
            <a:endParaRPr sz="15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latin typeface="Microsoft Sans Serif"/>
                <a:cs typeface="Microsoft Sans Serif"/>
              </a:rPr>
              <a:t>Березина</a:t>
            </a:r>
            <a:r>
              <a:rPr sz="1500" spc="-80" dirty="0">
                <a:latin typeface="Microsoft Sans Serif"/>
                <a:cs typeface="Microsoft Sans Serif"/>
              </a:rPr>
              <a:t> </a:t>
            </a:r>
            <a:r>
              <a:rPr sz="1500" spc="5" dirty="0">
                <a:latin typeface="Microsoft Sans Serif"/>
                <a:cs typeface="Microsoft Sans Serif"/>
              </a:rPr>
              <a:t>Е.А.</a:t>
            </a:r>
            <a:endParaRPr sz="1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000" y="4183126"/>
            <a:ext cx="4022725" cy="21097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4" name="object 4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3158" y="5993688"/>
            <a:ext cx="715454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95"/>
              </a:spcBef>
            </a:pPr>
            <a:r>
              <a:rPr sz="1300" spc="-25" dirty="0">
                <a:latin typeface="Microsoft Sans Serif"/>
                <a:cs typeface="Microsoft Sans Serif"/>
              </a:rPr>
              <a:t>Схема</a:t>
            </a:r>
            <a:r>
              <a:rPr sz="1300" spc="8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«дисперсного»</a:t>
            </a:r>
            <a:r>
              <a:rPr sz="1300" spc="114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Затулинского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30" dirty="0">
                <a:latin typeface="Microsoft Sans Serif"/>
                <a:cs typeface="Microsoft Sans Serif"/>
              </a:rPr>
              <a:t>парка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и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кадастровые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границы.</a:t>
            </a:r>
            <a:endParaRPr sz="13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300" spc="-30" dirty="0">
                <a:latin typeface="Microsoft Sans Serif"/>
                <a:cs typeface="Microsoft Sans Serif"/>
              </a:rPr>
              <a:t>(Концепция</a:t>
            </a:r>
            <a:r>
              <a:rPr sz="1300" spc="13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(дизайн-проект)</a:t>
            </a:r>
            <a:r>
              <a:rPr sz="1300" spc="14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благоустройства</a:t>
            </a:r>
            <a:r>
              <a:rPr sz="1300" spc="114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Затулинского</a:t>
            </a:r>
            <a:r>
              <a:rPr sz="1300" spc="35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парка.</a:t>
            </a:r>
            <a:r>
              <a:rPr sz="1300" spc="65" dirty="0">
                <a:latin typeface="Microsoft Sans Serif"/>
                <a:cs typeface="Microsoft Sans Serif"/>
              </a:rPr>
              <a:t> </a:t>
            </a:r>
            <a:r>
              <a:rPr sz="1300" spc="-65" dirty="0">
                <a:latin typeface="Microsoft Sans Serif"/>
                <a:cs typeface="Microsoft Sans Serif"/>
              </a:rPr>
              <a:t>КБ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"Стрелка",</a:t>
            </a:r>
            <a:r>
              <a:rPr sz="1300" spc="7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"Адаптик-А"</a:t>
            </a:r>
            <a:endParaRPr sz="1300">
              <a:latin typeface="Microsoft Sans Serif"/>
              <a:cs typeface="Microsoft Sans Serif"/>
            </a:endParaRPr>
          </a:p>
          <a:p>
            <a:pPr marR="447040" algn="ctr">
              <a:lnSpc>
                <a:spcPct val="100000"/>
              </a:lnSpc>
            </a:pPr>
            <a:r>
              <a:rPr sz="1300" spc="-5" dirty="0">
                <a:latin typeface="Microsoft Sans Serif"/>
                <a:cs typeface="Microsoft Sans Serif"/>
                <a:hlinkClick r:id="rId13"/>
              </a:rPr>
              <a:t>http://green.novo-sibirsk.ru/projects.aspx)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1298638"/>
            <a:ext cx="8067675" cy="457352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15758" y="1082675"/>
            <a:ext cx="3738192" cy="219974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8496045" y="3454146"/>
            <a:ext cx="3399154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300" spc="-20" dirty="0">
                <a:latin typeface="Microsoft Sans Serif"/>
                <a:cs typeface="Microsoft Sans Serif"/>
              </a:rPr>
              <a:t>Зеленый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Новосибирск.</a:t>
            </a:r>
            <a:r>
              <a:rPr sz="1300" spc="100" dirty="0">
                <a:latin typeface="Microsoft Sans Serif"/>
                <a:cs typeface="Microsoft Sans Serif"/>
              </a:rPr>
              <a:t> </a:t>
            </a:r>
            <a:r>
              <a:rPr sz="1300" spc="-35" dirty="0">
                <a:latin typeface="Microsoft Sans Serif"/>
                <a:cs typeface="Microsoft Sans Serif"/>
              </a:rPr>
              <a:t>Концепция</a:t>
            </a:r>
            <a:r>
              <a:rPr sz="1300" spc="114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развития </a:t>
            </a:r>
            <a:r>
              <a:rPr sz="1300" spc="-335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озеленѐнных</a:t>
            </a:r>
            <a:r>
              <a:rPr sz="1300" spc="-2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общественных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пространств 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общегородского</a:t>
            </a:r>
            <a:r>
              <a:rPr sz="1300" spc="30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значения,</a:t>
            </a:r>
            <a:r>
              <a:rPr sz="1300" spc="11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2017.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33178" y="6073241"/>
            <a:ext cx="1950085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Источник: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https://ведомостинсо.рф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05186" y="6335674"/>
            <a:ext cx="7162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2020</a:t>
            </a:r>
            <a:r>
              <a:rPr sz="1800" spc="-75" dirty="0">
                <a:latin typeface="Microsoft Sans Serif"/>
                <a:cs typeface="Microsoft Sans Serif"/>
              </a:rPr>
              <a:t> </a:t>
            </a:r>
            <a:r>
              <a:rPr sz="1800" spc="-130" dirty="0">
                <a:latin typeface="Microsoft Sans Serif"/>
                <a:cs typeface="Microsoft Sans Serif"/>
              </a:rPr>
              <a:t>г.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" y="0"/>
            <a:ext cx="12168505" cy="856615"/>
            <a:chOff x="23812" y="0"/>
            <a:chExt cx="12168505" cy="856615"/>
          </a:xfrm>
        </p:grpSpPr>
        <p:sp>
          <p:nvSpPr>
            <p:cNvPr id="3" name="object 3"/>
            <p:cNvSpPr/>
            <p:nvPr/>
          </p:nvSpPr>
          <p:spPr>
            <a:xfrm>
              <a:off x="23812" y="0"/>
              <a:ext cx="12168505" cy="812800"/>
            </a:xfrm>
            <a:custGeom>
              <a:avLst/>
              <a:gdLst/>
              <a:ahLst/>
              <a:cxnLst/>
              <a:rect l="l" t="t" r="r" b="b"/>
              <a:pathLst>
                <a:path w="12168505" h="812800">
                  <a:moveTo>
                    <a:pt x="0" y="812800"/>
                  </a:moveTo>
                  <a:lnTo>
                    <a:pt x="12168187" y="812800"/>
                  </a:lnTo>
                  <a:lnTo>
                    <a:pt x="12168187" y="0"/>
                  </a:lnTo>
                  <a:lnTo>
                    <a:pt x="0" y="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5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2088" y="33528"/>
              <a:ext cx="819911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5075" y="39751"/>
              <a:ext cx="755650" cy="717550"/>
            </a:xfrm>
            <a:custGeom>
              <a:avLst/>
              <a:gdLst/>
              <a:ahLst/>
              <a:cxnLst/>
              <a:rect l="l" t="t" r="r" b="b"/>
              <a:pathLst>
                <a:path w="755650" h="717550">
                  <a:moveTo>
                    <a:pt x="0" y="717550"/>
                  </a:moveTo>
                  <a:lnTo>
                    <a:pt x="755650" y="717550"/>
                  </a:lnTo>
                  <a:lnTo>
                    <a:pt x="755650" y="0"/>
                  </a:lnTo>
                  <a:lnTo>
                    <a:pt x="0" y="0"/>
                  </a:lnTo>
                  <a:lnTo>
                    <a:pt x="0" y="717550"/>
                  </a:lnTo>
                  <a:close/>
                </a:path>
              </a:pathLst>
            </a:custGeom>
            <a:ln w="25560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42192" y="259079"/>
              <a:ext cx="91440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0701" y="254000"/>
              <a:ext cx="146939" cy="517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5725" y="254000"/>
              <a:ext cx="145923" cy="517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7701" y="254000"/>
              <a:ext cx="147955" cy="5171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42725" y="254000"/>
              <a:ext cx="55880" cy="474980"/>
            </a:xfrm>
            <a:custGeom>
              <a:avLst/>
              <a:gdLst/>
              <a:ahLst/>
              <a:cxnLst/>
              <a:rect l="l" t="t" r="r" b="b"/>
              <a:pathLst>
                <a:path w="55879" h="474980">
                  <a:moveTo>
                    <a:pt x="27813" y="0"/>
                  </a:moveTo>
                  <a:lnTo>
                    <a:pt x="16984" y="2095"/>
                  </a:lnTo>
                  <a:lnTo>
                    <a:pt x="8143" y="7810"/>
                  </a:lnTo>
                  <a:lnTo>
                    <a:pt x="2184" y="16287"/>
                  </a:lnTo>
                  <a:lnTo>
                    <a:pt x="0" y="26670"/>
                  </a:lnTo>
                  <a:lnTo>
                    <a:pt x="0" y="474725"/>
                  </a:lnTo>
                  <a:lnTo>
                    <a:pt x="55625" y="474725"/>
                  </a:lnTo>
                  <a:lnTo>
                    <a:pt x="55625" y="26670"/>
                  </a:lnTo>
                  <a:lnTo>
                    <a:pt x="53441" y="16287"/>
                  </a:lnTo>
                  <a:lnTo>
                    <a:pt x="47482" y="7810"/>
                  </a:lnTo>
                  <a:lnTo>
                    <a:pt x="38641" y="2095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17807" y="198120"/>
              <a:ext cx="600455" cy="188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26825" y="193675"/>
              <a:ext cx="563245" cy="150495"/>
            </a:xfrm>
            <a:custGeom>
              <a:avLst/>
              <a:gdLst/>
              <a:ahLst/>
              <a:cxnLst/>
              <a:rect l="l" t="t" r="r" b="b"/>
              <a:pathLst>
                <a:path w="563245" h="150495">
                  <a:moveTo>
                    <a:pt x="483870" y="0"/>
                  </a:moveTo>
                  <a:lnTo>
                    <a:pt x="0" y="0"/>
                  </a:lnTo>
                  <a:lnTo>
                    <a:pt x="0" y="52958"/>
                  </a:lnTo>
                  <a:lnTo>
                    <a:pt x="483870" y="52958"/>
                  </a:lnTo>
                  <a:lnTo>
                    <a:pt x="491297" y="54068"/>
                  </a:lnTo>
                  <a:lnTo>
                    <a:pt x="498046" y="57451"/>
                  </a:lnTo>
                  <a:lnTo>
                    <a:pt x="503390" y="62620"/>
                  </a:lnTo>
                  <a:lnTo>
                    <a:pt x="506602" y="69088"/>
                  </a:lnTo>
                  <a:lnTo>
                    <a:pt x="507426" y="77916"/>
                  </a:lnTo>
                  <a:lnTo>
                    <a:pt x="504713" y="86090"/>
                  </a:lnTo>
                  <a:lnTo>
                    <a:pt x="498977" y="92715"/>
                  </a:lnTo>
                  <a:lnTo>
                    <a:pt x="490727" y="96900"/>
                  </a:lnTo>
                  <a:lnTo>
                    <a:pt x="481337" y="97718"/>
                  </a:lnTo>
                  <a:lnTo>
                    <a:pt x="472662" y="95154"/>
                  </a:lnTo>
                  <a:lnTo>
                    <a:pt x="465653" y="89685"/>
                  </a:lnTo>
                  <a:lnTo>
                    <a:pt x="456023" y="72526"/>
                  </a:lnTo>
                  <a:lnTo>
                    <a:pt x="447722" y="66087"/>
                  </a:lnTo>
                  <a:lnTo>
                    <a:pt x="409813" y="76739"/>
                  </a:lnTo>
                  <a:lnTo>
                    <a:pt x="406588" y="86439"/>
                  </a:lnTo>
                  <a:lnTo>
                    <a:pt x="407543" y="96900"/>
                  </a:lnTo>
                  <a:lnTo>
                    <a:pt x="422396" y="123322"/>
                  </a:lnTo>
                  <a:lnTo>
                    <a:pt x="445976" y="141684"/>
                  </a:lnTo>
                  <a:lnTo>
                    <a:pt x="475105" y="150354"/>
                  </a:lnTo>
                  <a:lnTo>
                    <a:pt x="506602" y="147700"/>
                  </a:lnTo>
                  <a:lnTo>
                    <a:pt x="534533" y="133627"/>
                  </a:lnTo>
                  <a:lnTo>
                    <a:pt x="553926" y="111315"/>
                  </a:lnTo>
                  <a:lnTo>
                    <a:pt x="563056" y="83764"/>
                  </a:lnTo>
                  <a:lnTo>
                    <a:pt x="560197" y="53975"/>
                  </a:lnTo>
                  <a:lnTo>
                    <a:pt x="549431" y="32325"/>
                  </a:lnTo>
                  <a:lnTo>
                    <a:pt x="531510" y="14986"/>
                  </a:lnTo>
                  <a:lnTo>
                    <a:pt x="508851" y="364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14759" y="134112"/>
              <a:ext cx="667511" cy="3139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23650" y="128651"/>
              <a:ext cx="630555" cy="278130"/>
            </a:xfrm>
            <a:custGeom>
              <a:avLst/>
              <a:gdLst/>
              <a:ahLst/>
              <a:cxnLst/>
              <a:rect l="l" t="t" r="r" b="b"/>
              <a:pathLst>
                <a:path w="630554" h="278130">
                  <a:moveTo>
                    <a:pt x="484250" y="0"/>
                  </a:moveTo>
                  <a:lnTo>
                    <a:pt x="0" y="0"/>
                  </a:lnTo>
                  <a:lnTo>
                    <a:pt x="0" y="53213"/>
                  </a:lnTo>
                  <a:lnTo>
                    <a:pt x="484250" y="53213"/>
                  </a:lnTo>
                  <a:lnTo>
                    <a:pt x="512476" y="57348"/>
                  </a:lnTo>
                  <a:lnTo>
                    <a:pt x="538035" y="70199"/>
                  </a:lnTo>
                  <a:lnTo>
                    <a:pt x="558260" y="89860"/>
                  </a:lnTo>
                  <a:lnTo>
                    <a:pt x="570483" y="114426"/>
                  </a:lnTo>
                  <a:lnTo>
                    <a:pt x="573660" y="148310"/>
                  </a:lnTo>
                  <a:lnTo>
                    <a:pt x="563324" y="179657"/>
                  </a:lnTo>
                  <a:lnTo>
                    <a:pt x="541391" y="205027"/>
                  </a:lnTo>
                  <a:lnTo>
                    <a:pt x="509777" y="220979"/>
                  </a:lnTo>
                  <a:lnTo>
                    <a:pt x="474204" y="224008"/>
                  </a:lnTo>
                  <a:lnTo>
                    <a:pt x="441309" y="214153"/>
                  </a:lnTo>
                  <a:lnTo>
                    <a:pt x="414676" y="193297"/>
                  </a:lnTo>
                  <a:lnTo>
                    <a:pt x="392668" y="153967"/>
                  </a:lnTo>
                  <a:lnTo>
                    <a:pt x="384397" y="147447"/>
                  </a:lnTo>
                  <a:lnTo>
                    <a:pt x="346455" y="158146"/>
                  </a:lnTo>
                  <a:lnTo>
                    <a:pt x="343269" y="167897"/>
                  </a:lnTo>
                  <a:lnTo>
                    <a:pt x="344297" y="178434"/>
                  </a:lnTo>
                  <a:lnTo>
                    <a:pt x="364585" y="218502"/>
                  </a:lnTo>
                  <a:lnTo>
                    <a:pt x="395871" y="249439"/>
                  </a:lnTo>
                  <a:lnTo>
                    <a:pt x="435160" y="269701"/>
                  </a:lnTo>
                  <a:lnTo>
                    <a:pt x="479461" y="277746"/>
                  </a:lnTo>
                  <a:lnTo>
                    <a:pt x="525779" y="272034"/>
                  </a:lnTo>
                  <a:lnTo>
                    <a:pt x="567909" y="252693"/>
                  </a:lnTo>
                  <a:lnTo>
                    <a:pt x="600413" y="222922"/>
                  </a:lnTo>
                  <a:lnTo>
                    <a:pt x="621682" y="185550"/>
                  </a:lnTo>
                  <a:lnTo>
                    <a:pt x="630106" y="143404"/>
                  </a:lnTo>
                  <a:lnTo>
                    <a:pt x="624077" y="99314"/>
                  </a:lnTo>
                  <a:lnTo>
                    <a:pt x="604301" y="59471"/>
                  </a:lnTo>
                  <a:lnTo>
                    <a:pt x="571499" y="27559"/>
                  </a:lnTo>
                  <a:lnTo>
                    <a:pt x="530030" y="6695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1711" y="73152"/>
              <a:ext cx="734568" cy="4389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22126" y="66802"/>
              <a:ext cx="695325" cy="403225"/>
            </a:xfrm>
            <a:custGeom>
              <a:avLst/>
              <a:gdLst/>
              <a:ahLst/>
              <a:cxnLst/>
              <a:rect l="l" t="t" r="r" b="b"/>
              <a:pathLst>
                <a:path w="695325" h="403225">
                  <a:moveTo>
                    <a:pt x="483234" y="0"/>
                  </a:moveTo>
                  <a:lnTo>
                    <a:pt x="0" y="0"/>
                  </a:lnTo>
                  <a:lnTo>
                    <a:pt x="0" y="53086"/>
                  </a:lnTo>
                  <a:lnTo>
                    <a:pt x="483234" y="53086"/>
                  </a:lnTo>
                  <a:lnTo>
                    <a:pt x="532203" y="60245"/>
                  </a:lnTo>
                  <a:lnTo>
                    <a:pt x="576564" y="82550"/>
                  </a:lnTo>
                  <a:lnTo>
                    <a:pt x="611661" y="116665"/>
                  </a:lnTo>
                  <a:lnTo>
                    <a:pt x="632841" y="159257"/>
                  </a:lnTo>
                  <a:lnTo>
                    <a:pt x="639253" y="206344"/>
                  </a:lnTo>
                  <a:lnTo>
                    <a:pt x="630225" y="251388"/>
                  </a:lnTo>
                  <a:lnTo>
                    <a:pt x="607475" y="291343"/>
                  </a:lnTo>
                  <a:lnTo>
                    <a:pt x="572722" y="323159"/>
                  </a:lnTo>
                  <a:lnTo>
                    <a:pt x="527684" y="343788"/>
                  </a:lnTo>
                  <a:lnTo>
                    <a:pt x="478169" y="349902"/>
                  </a:lnTo>
                  <a:lnTo>
                    <a:pt x="430811" y="341305"/>
                  </a:lnTo>
                  <a:lnTo>
                    <a:pt x="388805" y="319657"/>
                  </a:lnTo>
                  <a:lnTo>
                    <a:pt x="355347" y="286616"/>
                  </a:lnTo>
                  <a:lnTo>
                    <a:pt x="333628" y="243840"/>
                  </a:lnTo>
                  <a:lnTo>
                    <a:pt x="328479" y="234505"/>
                  </a:lnTo>
                  <a:lnTo>
                    <a:pt x="289180" y="230878"/>
                  </a:lnTo>
                  <a:lnTo>
                    <a:pt x="279151" y="248435"/>
                  </a:lnTo>
                  <a:lnTo>
                    <a:pt x="280162" y="258952"/>
                  </a:lnTo>
                  <a:lnTo>
                    <a:pt x="299344" y="301729"/>
                  </a:lnTo>
                  <a:lnTo>
                    <a:pt x="327318" y="338075"/>
                  </a:lnTo>
                  <a:lnTo>
                    <a:pt x="362501" y="367171"/>
                  </a:lnTo>
                  <a:lnTo>
                    <a:pt x="403311" y="388201"/>
                  </a:lnTo>
                  <a:lnTo>
                    <a:pt x="448166" y="400346"/>
                  </a:lnTo>
                  <a:lnTo>
                    <a:pt x="495485" y="402791"/>
                  </a:lnTo>
                  <a:lnTo>
                    <a:pt x="543687" y="394715"/>
                  </a:lnTo>
                  <a:lnTo>
                    <a:pt x="588650" y="376437"/>
                  </a:lnTo>
                  <a:lnTo>
                    <a:pt x="626848" y="349816"/>
                  </a:lnTo>
                  <a:lnTo>
                    <a:pt x="657427" y="316355"/>
                  </a:lnTo>
                  <a:lnTo>
                    <a:pt x="679530" y="277556"/>
                  </a:lnTo>
                  <a:lnTo>
                    <a:pt x="692302" y="234920"/>
                  </a:lnTo>
                  <a:lnTo>
                    <a:pt x="694889" y="189949"/>
                  </a:lnTo>
                  <a:lnTo>
                    <a:pt x="686434" y="144145"/>
                  </a:lnTo>
                  <a:lnTo>
                    <a:pt x="669654" y="104522"/>
                  </a:lnTo>
                  <a:lnTo>
                    <a:pt x="643546" y="69351"/>
                  </a:lnTo>
                  <a:lnTo>
                    <a:pt x="609980" y="39973"/>
                  </a:lnTo>
                  <a:lnTo>
                    <a:pt x="570827" y="17728"/>
                  </a:lnTo>
                  <a:lnTo>
                    <a:pt x="527955" y="3956"/>
                  </a:lnTo>
                  <a:lnTo>
                    <a:pt x="483234" y="0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10088" y="33528"/>
              <a:ext cx="783335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20375" y="28575"/>
              <a:ext cx="744855" cy="746125"/>
            </a:xfrm>
            <a:custGeom>
              <a:avLst/>
              <a:gdLst/>
              <a:ahLst/>
              <a:cxnLst/>
              <a:rect l="l" t="t" r="r" b="b"/>
              <a:pathLst>
                <a:path w="744854" h="746125">
                  <a:moveTo>
                    <a:pt x="744601" y="0"/>
                  </a:moveTo>
                  <a:lnTo>
                    <a:pt x="0" y="0"/>
                  </a:lnTo>
                  <a:lnTo>
                    <a:pt x="0" y="746125"/>
                  </a:lnTo>
                  <a:lnTo>
                    <a:pt x="744601" y="746125"/>
                  </a:lnTo>
                  <a:lnTo>
                    <a:pt x="744601" y="717296"/>
                  </a:lnTo>
                  <a:lnTo>
                    <a:pt x="237617" y="717296"/>
                  </a:lnTo>
                  <a:lnTo>
                    <a:pt x="238499" y="716407"/>
                  </a:lnTo>
                  <a:lnTo>
                    <a:pt x="39370" y="716407"/>
                  </a:lnTo>
                  <a:lnTo>
                    <a:pt x="722629" y="28194"/>
                  </a:lnTo>
                  <a:lnTo>
                    <a:pt x="744601" y="28194"/>
                  </a:lnTo>
                  <a:lnTo>
                    <a:pt x="744601" y="0"/>
                  </a:lnTo>
                  <a:close/>
                </a:path>
                <a:path w="744854" h="746125">
                  <a:moveTo>
                    <a:pt x="744601" y="229743"/>
                  </a:moveTo>
                  <a:lnTo>
                    <a:pt x="721741" y="229743"/>
                  </a:lnTo>
                  <a:lnTo>
                    <a:pt x="721741" y="717296"/>
                  </a:lnTo>
                  <a:lnTo>
                    <a:pt x="744601" y="717296"/>
                  </a:lnTo>
                  <a:lnTo>
                    <a:pt x="744601" y="229743"/>
                  </a:lnTo>
                  <a:close/>
                </a:path>
                <a:path w="744854" h="746125">
                  <a:moveTo>
                    <a:pt x="744601" y="28194"/>
                  </a:moveTo>
                  <a:lnTo>
                    <a:pt x="722629" y="28194"/>
                  </a:lnTo>
                  <a:lnTo>
                    <a:pt x="722629" y="207009"/>
                  </a:lnTo>
                  <a:lnTo>
                    <a:pt x="217043" y="716407"/>
                  </a:lnTo>
                  <a:lnTo>
                    <a:pt x="238499" y="716407"/>
                  </a:lnTo>
                  <a:lnTo>
                    <a:pt x="721741" y="229743"/>
                  </a:lnTo>
                  <a:lnTo>
                    <a:pt x="744601" y="229743"/>
                  </a:lnTo>
                  <a:lnTo>
                    <a:pt x="744601" y="28194"/>
                  </a:lnTo>
                  <a:close/>
                </a:path>
              </a:pathLst>
            </a:custGeom>
            <a:solidFill>
              <a:srgbClr val="D3D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39623"/>
              <a:ext cx="5961888" cy="8168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61010" y="82212"/>
            <a:ext cx="5568315" cy="5746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НН</a:t>
            </a:r>
            <a:r>
              <a:rPr sz="15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500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СИТ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ЕТ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5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АРХИТЕКТУРЫ,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ДИЗАЙНА</a:t>
            </a:r>
            <a:r>
              <a:rPr sz="15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</a:t>
            </a:r>
            <a:r>
              <a:rPr sz="15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А.Д. 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КРЯЧКОВА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062" y="706501"/>
            <a:ext cx="8989060" cy="0"/>
          </a:xfrm>
          <a:custGeom>
            <a:avLst/>
            <a:gdLst/>
            <a:ahLst/>
            <a:cxnLst/>
            <a:rect l="l" t="t" r="r" b="b"/>
            <a:pathLst>
              <a:path w="8989060">
                <a:moveTo>
                  <a:pt x="0" y="0"/>
                </a:moveTo>
                <a:lnTo>
                  <a:pt x="8988488" y="0"/>
                </a:lnTo>
              </a:path>
            </a:pathLst>
          </a:custGeom>
          <a:ln w="25560">
            <a:solidFill>
              <a:srgbClr val="D3D5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57783" y="6336284"/>
            <a:ext cx="10622915" cy="4851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1500" spc="-175" dirty="0">
                <a:latin typeface="Microsoft Sans Serif"/>
                <a:cs typeface="Microsoft Sans Serif"/>
              </a:rPr>
              <a:t>Таким</a:t>
            </a:r>
            <a:r>
              <a:rPr sz="1500" spc="-114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образом,</a:t>
            </a:r>
            <a:r>
              <a:rPr sz="1500" spc="-130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предлагается</a:t>
            </a:r>
            <a:r>
              <a:rPr sz="1500" spc="-12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гибкий</a:t>
            </a:r>
            <a:r>
              <a:rPr sz="1500" spc="-114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подход</a:t>
            </a:r>
            <a:r>
              <a:rPr sz="1500" spc="-95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для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создания</a:t>
            </a:r>
            <a:r>
              <a:rPr sz="1500" spc="-145" dirty="0">
                <a:latin typeface="Microsoft Sans Serif"/>
                <a:cs typeface="Microsoft Sans Serif"/>
              </a:rPr>
              <a:t> </a:t>
            </a:r>
            <a:r>
              <a:rPr sz="1500" spc="-140" dirty="0">
                <a:latin typeface="Microsoft Sans Serif"/>
                <a:cs typeface="Microsoft Sans Serif"/>
              </a:rPr>
              <a:t>в</a:t>
            </a:r>
            <a:r>
              <a:rPr sz="1500" spc="-55" dirty="0">
                <a:latin typeface="Microsoft Sans Serif"/>
                <a:cs typeface="Microsoft Sans Serif"/>
              </a:rPr>
              <a:t> </a:t>
            </a:r>
            <a:r>
              <a:rPr sz="1500" spc="-165" dirty="0">
                <a:latin typeface="Microsoft Sans Serif"/>
                <a:cs typeface="Microsoft Sans Serif"/>
              </a:rPr>
              <a:t>жилой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застройке</a:t>
            </a:r>
            <a:r>
              <a:rPr sz="1500" spc="-120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системы</a:t>
            </a:r>
            <a:r>
              <a:rPr sz="1500" spc="-13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общедоступных</a:t>
            </a:r>
            <a:r>
              <a:rPr sz="1500" spc="-120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пространств</a:t>
            </a:r>
            <a:r>
              <a:rPr sz="1500" spc="-135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совместного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использования</a:t>
            </a:r>
            <a:endParaRPr sz="15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500" spc="-150" dirty="0">
                <a:latin typeface="Microsoft Sans Serif"/>
                <a:cs typeface="Microsoft Sans Serif"/>
              </a:rPr>
              <a:t>для</a:t>
            </a:r>
            <a:r>
              <a:rPr sz="1500" spc="-90" dirty="0">
                <a:latin typeface="Microsoft Sans Serif"/>
                <a:cs typeface="Microsoft Sans Serif"/>
              </a:rPr>
              <a:t> </a:t>
            </a:r>
            <a:r>
              <a:rPr sz="1500" spc="-165" dirty="0">
                <a:latin typeface="Microsoft Sans Serif"/>
                <a:cs typeface="Microsoft Sans Serif"/>
              </a:rPr>
              <a:t>размещения</a:t>
            </a:r>
            <a:r>
              <a:rPr sz="1500" spc="-135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детских</a:t>
            </a:r>
            <a:r>
              <a:rPr sz="1500" spc="-130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игровых</a:t>
            </a:r>
            <a:r>
              <a:rPr sz="1500" spc="-110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и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спортивных</a:t>
            </a:r>
            <a:r>
              <a:rPr sz="1500" spc="-155" dirty="0">
                <a:latin typeface="Microsoft Sans Serif"/>
                <a:cs typeface="Microsoft Sans Serif"/>
              </a:rPr>
              <a:t> площадок.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75075" y="2475941"/>
            <a:ext cx="466280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-325" dirty="0">
                <a:solidFill>
                  <a:srgbClr val="FF0000"/>
                </a:solidFill>
                <a:latin typeface="Microsoft Sans Serif"/>
                <a:cs typeface="Microsoft Sans Serif"/>
              </a:rPr>
              <a:t>ОБ</a:t>
            </a:r>
            <a:r>
              <a:rPr sz="2800" spc="-415" dirty="0">
                <a:solidFill>
                  <a:srgbClr val="FF0000"/>
                </a:solidFill>
                <a:latin typeface="Microsoft Sans Serif"/>
                <a:cs typeface="Microsoft Sans Serif"/>
              </a:rPr>
              <a:t>Щ</a:t>
            </a:r>
            <a:r>
              <a:rPr sz="2800" spc="-335" dirty="0">
                <a:solidFill>
                  <a:srgbClr val="FF0000"/>
                </a:solidFill>
                <a:latin typeface="Microsoft Sans Serif"/>
                <a:cs typeface="Microsoft Sans Serif"/>
              </a:rPr>
              <a:t>Е</a:t>
            </a:r>
            <a:r>
              <a:rPr sz="2800" spc="-370" dirty="0">
                <a:solidFill>
                  <a:srgbClr val="FF0000"/>
                </a:solidFill>
                <a:latin typeface="Microsoft Sans Serif"/>
                <a:cs typeface="Microsoft Sans Serif"/>
              </a:rPr>
              <a:t>С</a:t>
            </a:r>
            <a:r>
              <a:rPr sz="2800" spc="-335" dirty="0">
                <a:solidFill>
                  <a:srgbClr val="FF0000"/>
                </a:solidFill>
                <a:latin typeface="Microsoft Sans Serif"/>
                <a:cs typeface="Microsoft Sans Serif"/>
              </a:rPr>
              <a:t>ТВЕН</a:t>
            </a:r>
            <a:r>
              <a:rPr sz="2800" spc="-375" dirty="0">
                <a:solidFill>
                  <a:srgbClr val="FF0000"/>
                </a:solidFill>
                <a:latin typeface="Microsoft Sans Serif"/>
                <a:cs typeface="Microsoft Sans Serif"/>
              </a:rPr>
              <a:t>НЫ</a:t>
            </a:r>
            <a:r>
              <a:rPr sz="2800" spc="-280" dirty="0">
                <a:solidFill>
                  <a:srgbClr val="FF0000"/>
                </a:solidFill>
                <a:latin typeface="Microsoft Sans Serif"/>
                <a:cs typeface="Microsoft Sans Serif"/>
              </a:rPr>
              <a:t>Е</a:t>
            </a:r>
            <a:r>
              <a:rPr sz="28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33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ТЕРРИ</a:t>
            </a:r>
            <a:r>
              <a:rPr sz="2800" spc="-29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Т</a:t>
            </a:r>
            <a:r>
              <a:rPr sz="2800" spc="-37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ОРИИ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47774" y="3314710"/>
            <a:ext cx="9516745" cy="5886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wrap="square" lIns="0" tIns="156210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230"/>
              </a:spcBef>
            </a:pP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Т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Т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lang="ru-RU"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0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sz="2800" b="1" spc="-16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800" b="1" spc="-16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С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М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С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Т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Н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Г</a:t>
            </a:r>
            <a:r>
              <a:rPr lang="ru-RU"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09" dirty="0" smtClean="0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sz="2800" b="1" spc="-16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800" b="1" spc="-16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С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П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Ь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З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А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Н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lang="ru-RU"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425" dirty="0" smtClean="0">
                <a:solidFill>
                  <a:srgbClr val="FF0000"/>
                </a:solidFill>
                <a:latin typeface="Arial"/>
                <a:cs typeface="Arial"/>
              </a:rPr>
              <a:t>Я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79166" y="4549597"/>
            <a:ext cx="625729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-360" dirty="0">
                <a:solidFill>
                  <a:srgbClr val="FF0000"/>
                </a:solidFill>
                <a:latin typeface="Microsoft Sans Serif"/>
                <a:cs typeface="Microsoft Sans Serif"/>
              </a:rPr>
              <a:t>П</a:t>
            </a:r>
            <a:r>
              <a:rPr sz="2800" spc="-345" dirty="0">
                <a:solidFill>
                  <a:srgbClr val="FF0000"/>
                </a:solidFill>
                <a:latin typeface="Microsoft Sans Serif"/>
                <a:cs typeface="Microsoft Sans Serif"/>
              </a:rPr>
              <a:t>Р</a:t>
            </a:r>
            <a:r>
              <a:rPr sz="2800" spc="-440" dirty="0">
                <a:solidFill>
                  <a:srgbClr val="FF0000"/>
                </a:solidFill>
                <a:latin typeface="Microsoft Sans Serif"/>
                <a:cs typeface="Microsoft Sans Serif"/>
              </a:rPr>
              <a:t>ИДОМ</a:t>
            </a:r>
            <a:r>
              <a:rPr sz="2800" spc="-425" dirty="0">
                <a:solidFill>
                  <a:srgbClr val="FF0000"/>
                </a:solidFill>
                <a:latin typeface="Microsoft Sans Serif"/>
                <a:cs typeface="Microsoft Sans Serif"/>
              </a:rPr>
              <a:t>О</a:t>
            </a:r>
            <a:r>
              <a:rPr sz="2800" spc="-330" dirty="0">
                <a:solidFill>
                  <a:srgbClr val="FF0000"/>
                </a:solidFill>
                <a:latin typeface="Microsoft Sans Serif"/>
                <a:cs typeface="Microsoft Sans Serif"/>
              </a:rPr>
              <a:t>ВЫЕ</a:t>
            </a:r>
            <a:r>
              <a:rPr sz="2800" spc="-1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36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(</a:t>
            </a:r>
            <a:r>
              <a:rPr sz="2800" spc="-360" dirty="0">
                <a:solidFill>
                  <a:srgbClr val="FF0000"/>
                </a:solidFill>
                <a:latin typeface="Microsoft Sans Serif"/>
                <a:cs typeface="Microsoft Sans Serif"/>
              </a:rPr>
              <a:t>ДВОР</a:t>
            </a:r>
            <a:r>
              <a:rPr sz="2800" spc="-425" dirty="0">
                <a:solidFill>
                  <a:srgbClr val="FF0000"/>
                </a:solidFill>
                <a:latin typeface="Microsoft Sans Serif"/>
                <a:cs typeface="Microsoft Sans Serif"/>
              </a:rPr>
              <a:t>О</a:t>
            </a:r>
            <a:r>
              <a:rPr sz="2800" spc="-290" dirty="0">
                <a:solidFill>
                  <a:srgbClr val="FF0000"/>
                </a:solidFill>
                <a:latin typeface="Microsoft Sans Serif"/>
                <a:cs typeface="Microsoft Sans Serif"/>
              </a:rPr>
              <a:t>ВЫЕ)</a:t>
            </a:r>
            <a:r>
              <a:rPr sz="2800" spc="-1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335" dirty="0">
                <a:solidFill>
                  <a:srgbClr val="FF0000"/>
                </a:solidFill>
                <a:latin typeface="Microsoft Sans Serif"/>
                <a:cs typeface="Microsoft Sans Serif"/>
              </a:rPr>
              <a:t>ТЕРРИ</a:t>
            </a:r>
            <a:r>
              <a:rPr sz="2800" spc="-295" dirty="0">
                <a:solidFill>
                  <a:srgbClr val="FF0000"/>
                </a:solidFill>
                <a:latin typeface="Microsoft Sans Serif"/>
                <a:cs typeface="Microsoft Sans Serif"/>
              </a:rPr>
              <a:t>Т</a:t>
            </a:r>
            <a:r>
              <a:rPr sz="2800" spc="-370" dirty="0">
                <a:solidFill>
                  <a:srgbClr val="FF0000"/>
                </a:solidFill>
                <a:latin typeface="Microsoft Sans Serif"/>
                <a:cs typeface="Microsoft Sans Serif"/>
              </a:rPr>
              <a:t>ОРИИ</a:t>
            </a:r>
            <a:endParaRPr sz="2800" dirty="0">
              <a:latin typeface="Microsoft Sans Serif"/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101407" y="3037094"/>
            <a:ext cx="9809480" cy="1133475"/>
            <a:chOff x="1241425" y="3194050"/>
            <a:chExt cx="9809480" cy="1133475"/>
          </a:xfrm>
        </p:grpSpPr>
        <p:sp>
          <p:nvSpPr>
            <p:cNvPr id="27" name="object 27"/>
            <p:cNvSpPr/>
            <p:nvPr/>
          </p:nvSpPr>
          <p:spPr>
            <a:xfrm>
              <a:off x="1247775" y="3200399"/>
              <a:ext cx="9796780" cy="1121410"/>
            </a:xfrm>
            <a:custGeom>
              <a:avLst/>
              <a:gdLst/>
              <a:ahLst/>
              <a:cxnLst/>
              <a:rect l="l" t="t" r="r" b="b"/>
              <a:pathLst>
                <a:path w="9796780" h="1121410">
                  <a:moveTo>
                    <a:pt x="9796526" y="0"/>
                  </a:moveTo>
                  <a:lnTo>
                    <a:pt x="0" y="0"/>
                  </a:lnTo>
                  <a:lnTo>
                    <a:pt x="0" y="139700"/>
                  </a:lnTo>
                  <a:lnTo>
                    <a:pt x="0" y="980440"/>
                  </a:lnTo>
                  <a:lnTo>
                    <a:pt x="0" y="1121410"/>
                  </a:lnTo>
                  <a:lnTo>
                    <a:pt x="9796526" y="1121410"/>
                  </a:lnTo>
                  <a:lnTo>
                    <a:pt x="9796526" y="980694"/>
                  </a:lnTo>
                  <a:lnTo>
                    <a:pt x="9796526" y="980440"/>
                  </a:lnTo>
                  <a:lnTo>
                    <a:pt x="9796526" y="140081"/>
                  </a:lnTo>
                  <a:lnTo>
                    <a:pt x="9656318" y="140081"/>
                  </a:lnTo>
                  <a:lnTo>
                    <a:pt x="9656318" y="980440"/>
                  </a:lnTo>
                  <a:lnTo>
                    <a:pt x="140081" y="980440"/>
                  </a:lnTo>
                  <a:lnTo>
                    <a:pt x="140081" y="139700"/>
                  </a:lnTo>
                  <a:lnTo>
                    <a:pt x="9796526" y="139700"/>
                  </a:lnTo>
                  <a:lnTo>
                    <a:pt x="9796526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7775" y="3200400"/>
              <a:ext cx="9796780" cy="1120775"/>
            </a:xfrm>
            <a:custGeom>
              <a:avLst/>
              <a:gdLst/>
              <a:ahLst/>
              <a:cxnLst/>
              <a:rect l="l" t="t" r="r" b="b"/>
              <a:pathLst>
                <a:path w="9796780" h="1120775">
                  <a:moveTo>
                    <a:pt x="0" y="0"/>
                  </a:moveTo>
                  <a:lnTo>
                    <a:pt x="9796526" y="0"/>
                  </a:lnTo>
                  <a:lnTo>
                    <a:pt x="9796526" y="1120775"/>
                  </a:lnTo>
                  <a:lnTo>
                    <a:pt x="0" y="112077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1436</Words>
  <Application>Microsoft Office PowerPoint</Application>
  <PresentationFormat>Широкоэкранный</PresentationFormat>
  <Paragraphs>194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Microsoft Sans Serif</vt:lpstr>
      <vt:lpstr>Times New Roman</vt:lpstr>
      <vt:lpstr>Office Theme</vt:lpstr>
      <vt:lpstr>Сибирская строительная неделя 2023/Siberian Building Week 2023</vt:lpstr>
      <vt:lpstr>Презентация PowerPoint</vt:lpstr>
      <vt:lpstr>Презентация PowerPoint</vt:lpstr>
      <vt:lpstr>НОВОСИБИРСКИЙ ГОСУДАРСТВЕННЫЙ УНИВЕРСИТЕТ АРХИТЕКТУРЫ, ДИЗАЙНА И ИСКУССТВ ИМ. А.Д. КРЯЧКОВА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Сибирская строительная неделя 2023/Siberian Building Week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Григорий Ерохин</dc:creator>
  <cp:lastModifiedBy>Жудина Анастасия Игоревна</cp:lastModifiedBy>
  <cp:revision>1</cp:revision>
  <dcterms:created xsi:type="dcterms:W3CDTF">2023-02-16T02:19:21Z</dcterms:created>
  <dcterms:modified xsi:type="dcterms:W3CDTF">2023-02-16T02:31:03Z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2023-02-16T00:00:00Z</vt:filetime>
  </property>
</Properties>
</file>