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9" r:id="rId3"/>
    <p:sldId id="263" r:id="rId4"/>
    <p:sldId id="257" r:id="rId5"/>
    <p:sldId id="260" r:id="rId6"/>
    <p:sldId id="258" r:id="rId7"/>
    <p:sldId id="261" r:id="rId8"/>
    <p:sldId id="264" r:id="rId9"/>
    <p:sldId id="266" r:id="rId10"/>
    <p:sldId id="267" r:id="rId11"/>
    <p:sldId id="268" r:id="rId12"/>
    <p:sldId id="265" r:id="rId13"/>
    <p:sldId id="25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9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44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62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99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925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51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89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56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44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59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3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75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979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7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10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33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09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57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tx2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489921-8BFF-4DCB-B601-130718CC99D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823B06-59F2-4B19-BB3A-9E9A3A0266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61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4212" y="1193533"/>
            <a:ext cx="10370966" cy="2464067"/>
          </a:xfrm>
        </p:spPr>
        <p:txBody>
          <a:bodyPr>
            <a:normAutofit/>
          </a:bodyPr>
          <a:lstStyle/>
          <a:p>
            <a:r>
              <a:rPr lang="ru-RU" sz="48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Экологические проблемы озера Байкал и варианты их решения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081112"/>
            <a:ext cx="6400800" cy="171008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Р. Чупин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«Иркутский национальный исследовательский технический университет»,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г.Иркутск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22" y="167214"/>
            <a:ext cx="11029993" cy="126047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водоотведения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Иркутский район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880" y="1295400"/>
            <a:ext cx="91344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7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47" y="214183"/>
            <a:ext cx="11005280" cy="1092527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водоотведения </a:t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слюдянский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64" y="1306710"/>
            <a:ext cx="11587645" cy="555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01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82" y="197709"/>
            <a:ext cx="10700951" cy="6524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2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052" y="238898"/>
            <a:ext cx="10364451" cy="135856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схем сбора, транспортировки и очистки сточных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</a:t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ольхонский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06" y="1721707"/>
            <a:ext cx="6238656" cy="4736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2772" y="1721707"/>
            <a:ext cx="5335764" cy="47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3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955" y="1640009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13774" y="4522573"/>
            <a:ext cx="10363826" cy="126862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Чупин Виктор Романович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+7(3952) 40-51-45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chupinvr@ex.istu.edu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7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6" descr="C:\Users\chupinvr\AppData\Local\Microsoft\Windows\Temporary Internet Files\Content.Word\Схема ольх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322" y="1305290"/>
            <a:ext cx="8208912" cy="528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40043"/>
            <a:ext cx="10915674" cy="116524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Населенные пункты, расположенные на побережье оз. Байкал территории Иркутской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6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2499" y="192505"/>
            <a:ext cx="8534400" cy="126090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озера Байкал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4212" y="1696995"/>
            <a:ext cx="9959074" cy="43413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уровня воды в оз. Байкал;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Возрастание количества микроэлементов в воде оз. Байкал (фосфаты, фосфор и др.);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неочищенных сточных вод от населения и промышленных предприятий;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повышенные требования к нормативам по сбросу сточных вод;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очистных сооружений.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4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715" y="236608"/>
            <a:ext cx="9407140" cy="14109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Естественное и антропогенное изменение уровня воды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9" descr="zBaikal2020a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63813D17-A887-024F-975B-636105C11A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956" y="1647568"/>
            <a:ext cx="8839672" cy="4934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638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422" y="351937"/>
            <a:ext cx="8534400" cy="11624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числа водорослей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035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185F6C91-15E5-D943-B091-7F0EF025E6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357" y="1514413"/>
            <a:ext cx="7678136" cy="5108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07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329" y="220133"/>
            <a:ext cx="8534400" cy="12873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биомассы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байкальского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омуля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1620" y="1754660"/>
            <a:ext cx="9734634" cy="47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15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292" y="224578"/>
            <a:ext cx="9416320" cy="102757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объемов сточных вод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" t="10905" r="16" b="11945"/>
          <a:stretch/>
        </p:blipFill>
        <p:spPr bwMode="auto">
          <a:xfrm>
            <a:off x="1853514" y="1087395"/>
            <a:ext cx="8303740" cy="5527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55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56519"/>
            <a:ext cx="10964091" cy="1021492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Допустимое содержание вредных веществ в сточных водах, сбрасываемых непосредственно в озеро Байкал</a:t>
            </a:r>
          </a:p>
        </p:txBody>
      </p:sp>
      <p:sp>
        <p:nvSpPr>
          <p:cNvPr id="5" name="AutoShape 8" descr="data:image;base64,R0lGODdhCwAXAIABAAAAAP///ywAAAAACwAXAAACGYyPqcttABc4s1VpL9OKJw9FzkiW5ommSgEAOw=="/>
          <p:cNvSpPr>
            <a:spLocks noChangeAspect="1" noChangeArrowheads="1"/>
          </p:cNvSpPr>
          <p:nvPr/>
        </p:nvSpPr>
        <p:spPr bwMode="auto">
          <a:xfrm>
            <a:off x="4119520" y="2519878"/>
            <a:ext cx="104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1" descr="data:image;base64,R0lGODdhCwAXAIABAAAAAP///ywAAAAACwAXAAACGYyPqcvtD6OcCdgFTm6bdcyFnvGR1kWlRgEAOw=="/>
          <p:cNvSpPr>
            <a:spLocks noChangeAspect="1" noChangeArrowheads="1"/>
          </p:cNvSpPr>
          <p:nvPr/>
        </p:nvSpPr>
        <p:spPr bwMode="auto">
          <a:xfrm>
            <a:off x="4119520" y="2519878"/>
            <a:ext cx="104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2" descr="data:image;base64,R0lGODdhCwAYAIABAAAAAP///ywAAAAACwAYAAACF4yPqcvtB+IC0FF2Z8a2pyg94kiW5mkWADs="/>
          <p:cNvSpPr>
            <a:spLocks noChangeAspect="1" noChangeArrowheads="1"/>
          </p:cNvSpPr>
          <p:nvPr/>
        </p:nvSpPr>
        <p:spPr bwMode="auto">
          <a:xfrm>
            <a:off x="4119520" y="2519878"/>
            <a:ext cx="10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3" descr="data:image;base64,R0lGODdhCwAXAIABAAAAAP///ywAAAAACwAXAAACGYyPqcvtD6OcCdgFTm6bdcyFnvGR1kWlRgEAOw=="/>
          <p:cNvSpPr>
            <a:spLocks noChangeAspect="1" noChangeArrowheads="1"/>
          </p:cNvSpPr>
          <p:nvPr/>
        </p:nvSpPr>
        <p:spPr bwMode="auto">
          <a:xfrm>
            <a:off x="4119520" y="2519878"/>
            <a:ext cx="104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4" descr="data:image;base64,R0lGODdhCwAYAIABAAAAAP///ywAAAAACwAYAAACF4yPqcvtB+IC0FF2Z8a2pyg94kiW5mkWADs="/>
          <p:cNvSpPr>
            <a:spLocks noChangeAspect="1" noChangeArrowheads="1"/>
          </p:cNvSpPr>
          <p:nvPr/>
        </p:nvSpPr>
        <p:spPr bwMode="auto">
          <a:xfrm>
            <a:off x="4119520" y="2519878"/>
            <a:ext cx="104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6602513"/>
              </p:ext>
            </p:extLst>
          </p:nvPr>
        </p:nvGraphicFramePr>
        <p:xfrm>
          <a:off x="370703" y="1276498"/>
          <a:ext cx="11359979" cy="55443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47719"/>
                <a:gridCol w="2413686"/>
                <a:gridCol w="2998574"/>
              </a:tblGrid>
              <a:tr h="28537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Вещество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Приказ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№83   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мг/дм.3                   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Рыбохозяйственные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нормативы,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мг/дм.3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</a:tr>
              <a:tr h="9512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Взвешенные вещества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0,302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9512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Сульфат-анион (сульфаты)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5,53   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9512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Хлорид-анион (хлориды)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0,47  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9512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  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9512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Натрий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  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9512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Нитрит-анион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0,001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9512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Нитрат-анион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0,57   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9512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Аммоний-ион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   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9512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Фосфаты (по фосфору)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   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902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Алюминий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0,00115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9512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Железо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0,00053     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9512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Медь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0,00024       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9512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Никель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0,00015       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9024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Хром суммарно (хром трехвалентный, хром шестивалентный)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0,000077          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988" marR="45988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76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59029"/>
            <a:ext cx="10980566" cy="94964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решения проблемы водоотведения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4213" y="1740243"/>
            <a:ext cx="9983788" cy="361526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Отведение сточных вод за пределы водосборного бассейна оз. Байкал;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эффективных и доступных технологий очистки сточных вод;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схем сбора, транспортировки и очистки сточных вод;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очистки сточных вод и переработки осадка без сброса в оз. Байкал.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7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187</TotalTime>
  <Words>266</Words>
  <Application>Microsoft Office PowerPoint</Application>
  <PresentationFormat>Произвольный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Капля</vt:lpstr>
      <vt:lpstr>Экологические проблемы озера Байкал и варианты их решения</vt:lpstr>
      <vt:lpstr>Населенные пункты, расположенные на побережье оз. Байкал территории Иркутской области</vt:lpstr>
      <vt:lpstr>Проблемы озера Байкал</vt:lpstr>
      <vt:lpstr>Естественное и антропогенное изменение уровня воды </vt:lpstr>
      <vt:lpstr>Рост числа водорослей</vt:lpstr>
      <vt:lpstr>Снижение биомассы байкальского омуля </vt:lpstr>
      <vt:lpstr>Увеличение объемов сточных вод</vt:lpstr>
      <vt:lpstr>Допустимое содержание вредных веществ в сточных водах, сбрасываемых непосредственно в озеро Байкал</vt:lpstr>
      <vt:lpstr>Пути решения проблемы водоотведения</vt:lpstr>
      <vt:lpstr>Вариант водоотведения  (Иркутский район)</vt:lpstr>
      <vt:lpstr>Вариант водоотведения  (слюдянский район)</vt:lpstr>
      <vt:lpstr>Слайд 12</vt:lpstr>
      <vt:lpstr>Оптимизация схем сбора, транспортировки и очистки сточных вод (ольхонский район)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Чупин Виктор Романович</dc:creator>
  <cp:lastModifiedBy>work</cp:lastModifiedBy>
  <cp:revision>22</cp:revision>
  <dcterms:created xsi:type="dcterms:W3CDTF">2023-02-13T08:33:15Z</dcterms:created>
  <dcterms:modified xsi:type="dcterms:W3CDTF">2023-02-14T08:33:02Z</dcterms:modified>
</cp:coreProperties>
</file>