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70" r:id="rId4"/>
    <p:sldId id="269" r:id="rId5"/>
    <p:sldId id="268" r:id="rId6"/>
    <p:sldId id="267" r:id="rId7"/>
    <p:sldId id="273" r:id="rId8"/>
    <p:sldId id="272" r:id="rId9"/>
    <p:sldId id="271" r:id="rId10"/>
    <p:sldId id="266" r:id="rId11"/>
    <p:sldId id="276" r:id="rId12"/>
    <p:sldId id="275" r:id="rId13"/>
    <p:sldId id="274" r:id="rId14"/>
    <p:sldId id="264" r:id="rId15"/>
    <p:sldId id="258" r:id="rId16"/>
    <p:sldId id="259" r:id="rId17"/>
    <p:sldId id="263" r:id="rId18"/>
    <p:sldId id="260" r:id="rId19"/>
    <p:sldId id="261" r:id="rId20"/>
    <p:sldId id="257" r:id="rId21"/>
    <p:sldId id="262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6352E-0F9D-4C97-95D7-A9D42A9F921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0447-C96A-4FCF-B39D-DD671C67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7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69222-5307-D7F2-5A44-E244BF774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B9CD11-CB18-F0A2-688D-37A0D10B7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8B7C99-D935-03D2-AE32-D805D60F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37F9F-C954-2B6D-9B3B-DAF7FFD6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AE04A-967F-81D5-2AC6-4877C8B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9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ADE1C-0219-FEC9-2808-AC6CFBDE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12FDD-66E5-8120-8F2E-D162BAC4D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02708-AD5B-E79C-57B3-3C2AF16B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14664-F6C6-77B6-771D-9E0CA805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49DAC-F8B5-9F92-FA7C-72807F37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9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197143-E8DB-6AA9-8A4B-4C606CA63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317D4F-0F90-04E3-E358-AFDC8975F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B8B06-536B-FED1-80C2-EF2E3829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345A-A541-FF8D-0882-02207949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8E8F2-FD75-3FC3-A38C-AA72B8E3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1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2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адпись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-83606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0" b="1" noProof="0" dirty="0">
                <a:solidFill>
                  <a:schemeClr val="bg1"/>
                </a:solidFill>
              </a:rPr>
              <a:t>«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Автофигура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775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806290F-BA92-4A78-92C0-2990469DF00F}" type="datetime4">
              <a:rPr lang="ru-RU" noProof="0" smtClean="0">
                <a:latin typeface="+mn-lt"/>
              </a:rPr>
              <a:t>14 февраля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96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14 февраля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186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14 февраля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449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Автофигура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14 февраля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21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EF808-003E-FB88-4B55-9BCD964C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F6DE2-B562-37A6-C63B-34E9A216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81D4F-A7B6-6E66-7290-E03F9387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91AA3-5E02-173F-1F5C-45FA05C4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9A0A7-01A6-AF94-8D18-449183AC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3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8442C-8A0E-8A7D-433E-778B8673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543025-A5C4-7D25-9B74-B96AB493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D4967-3A10-B868-C318-81610F9B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A50DB-21A8-F79F-97F3-B542CB5F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A7DAF-8435-8FA0-4D6D-ED34BAB3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7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EA447-52A8-4006-1727-B9CFE231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ACD45-AE8E-C0A7-2245-3FC6BA248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68DDB-FD29-E6D7-38F8-AD39AAEF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E38D0-147B-827E-4540-E7D8A01D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9BC6-FFC9-09F0-72D5-0E7CF6E3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B8278-85F0-5C65-3665-234BB0F4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8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B17F9-C28F-99C5-F4A8-CA05B72A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0843EB-6DFA-84F2-6BF9-E8547F4B0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DF26AE-0F00-0585-6972-AB142B619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477A7A-F774-54B3-AFA0-FAC68A5D5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973624-591E-97B2-F798-6323B9EF3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5F93BC-A37A-F0BA-57B1-C98E779F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7D5C1E-1413-50DD-6AE8-AC2526FB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8C1927-3CC2-780F-64D8-A458EED4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6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B7DBD-ECCF-2E76-15B8-D6EFCB7B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3A914A-98E9-558B-B763-266FDE5C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00580-28F9-BC29-946B-CC391BA3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D6B95-8A6A-078B-0AEF-1EF3D030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209459-DECB-CE96-AF4F-B210A58B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2C2793-4E4B-6E0C-8276-DA1CE5AC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D558CD-B398-BD22-B9EA-8B0040F5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3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68F24-2FDD-B7B4-A012-66BA6C52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04E52-85EF-62BD-CEFE-21EEE0E7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FC1DA3-AA19-3B74-C415-84B07A871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2D33B-5F63-CB03-0035-0872E48A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7A462-0D78-7B12-0232-7AA3F8D4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06D553-AA20-DD91-8900-13F00D12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0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42AA3-1D3A-C970-B515-38EEB696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CE6BB7-0F7D-12E4-4B36-FA5BD8334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44B5ED-9623-37D9-ED43-5D0AF7AF6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48639-8A17-FD01-B3F9-196BE982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F0E6C3-4BBA-352C-3E62-C020D530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1F877-7E81-1146-82B4-0DA5284A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3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54571-F98C-D7BF-0BE6-4A786CA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FFB51-B9F4-14A2-CF5F-143E61B38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DAA91-09E2-6080-97E8-141DD1B10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EDBF-2A2E-4A4E-8AFD-4A45D1B2F2E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62712-CF89-B711-4196-39EC6B2A6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16AB2-9BCA-F9F7-5105-36ECD517E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CB49-1C1C-4F01-AF16-A10FA5E0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9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BF501-9B57-7C97-0663-E9B5DD9C9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27680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Степанов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Валериевич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д.т.н., профессор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21CAC-2E82-7CB3-B8D1-4F6A16D5A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280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ФГБОУ ВО «Самарский государственный технический университет», кафедра «Водоснабжение и водоотведение»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DBF501-9B57-7C97-0663-E9B5DD9C944F}"/>
              </a:ext>
            </a:extLst>
          </p:cNvPr>
          <p:cNvSpPr txBox="1">
            <a:spLocks/>
          </p:cNvSpPr>
          <p:nvPr/>
        </p:nvSpPr>
        <p:spPr>
          <a:xfrm>
            <a:off x="1523999" y="-43030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МЕТОДЫ И ТЕХНОЛОГИИ ОЧИСТКИ СТОЧНЫХ ВОД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146" y="2717391"/>
            <a:ext cx="78717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Гогина Елена Сергеевна, к.т.н., доцент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ФГБОУ ВО «Национальный исследовательский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Московский государственный строительный университет»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ФГБУ НИИСФ РААСН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942" y="789544"/>
            <a:ext cx="7042401" cy="610863"/>
          </a:xfrm>
        </p:spPr>
        <p:txBody>
          <a:bodyPr rtlCol="0">
            <a:noAutofit/>
          </a:bodyPr>
          <a:lstStyle/>
          <a:p>
            <a:pPr rtl="0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	Скорость выхода работы установки в рабочий режим,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79" y="1916752"/>
            <a:ext cx="9739204" cy="39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3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09EAD-CB80-3934-4EA5-42FB389A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477410"/>
            <a:ext cx="115347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8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8B7338-8049-73A6-5720-40C78320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071562"/>
            <a:ext cx="115538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1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6BE47-CFE0-95E3-118C-DC384E56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6" y="2352448"/>
            <a:ext cx="11155560" cy="31705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910548-77FC-77A4-D698-809ADAD7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149407"/>
            <a:ext cx="7560545" cy="610863"/>
          </a:xfrm>
        </p:spPr>
        <p:txBody>
          <a:bodyPr rtlCol="0">
            <a:normAutofit/>
          </a:bodyPr>
          <a:lstStyle/>
          <a:p>
            <a:pPr rtl="0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Критерии предпроектной оценки</a:t>
            </a:r>
          </a:p>
        </p:txBody>
      </p:sp>
    </p:spTree>
    <p:extLst>
      <p:ext uri="{BB962C8B-B14F-4D97-AF65-F5344CB8AC3E}">
        <p14:creationId xmlns:p14="http://schemas.microsoft.com/office/powerpoint/2010/main" val="44330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BF501-9B57-7C97-0663-E9B5DD9C94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Степанов Сергей Валериевич, д.т.н., профессор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21CAC-2E82-7CB3-B8D1-4F6A16D5A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ФГБОУ ВО «Самарский государственный технический университет», кафедра «Водоснабжение и водоотведение»</a:t>
            </a:r>
          </a:p>
        </p:txBody>
      </p:sp>
    </p:spTree>
    <p:extLst>
      <p:ext uri="{BB962C8B-B14F-4D97-AF65-F5344CB8AC3E}">
        <p14:creationId xmlns:p14="http://schemas.microsoft.com/office/powerpoint/2010/main" val="139302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D3691-7C64-4490-A216-CF9047EC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6" y="378187"/>
            <a:ext cx="1137400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Продольный разрез подземных сооружений очистки сточных вод гостиничного комплекса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2EBFF8-FCB6-7608-3A2D-EB9B80D3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6" y="2001089"/>
            <a:ext cx="11374008" cy="3393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E912F-2A41-AEE9-38B2-C786F6AC6BBF}"/>
              </a:ext>
            </a:extLst>
          </p:cNvPr>
          <p:cNvSpPr txBox="1"/>
          <p:nvPr/>
        </p:nvSpPr>
        <p:spPr>
          <a:xfrm>
            <a:off x="5021580" y="5504786"/>
            <a:ext cx="214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Q</a:t>
            </a:r>
            <a:r>
              <a:rPr lang="ru-RU" sz="2000" b="1" baseline="-25000" dirty="0">
                <a:solidFill>
                  <a:srgbClr val="0070C0"/>
                </a:solidFill>
              </a:rPr>
              <a:t>сут</a:t>
            </a:r>
            <a:r>
              <a:rPr lang="ru-RU" sz="2000" b="1" dirty="0">
                <a:solidFill>
                  <a:srgbClr val="0070C0"/>
                </a:solidFill>
              </a:rPr>
              <a:t> = 4 000 м</a:t>
            </a:r>
            <a:r>
              <a:rPr lang="ru-RU" sz="2000" b="1" baseline="30000" dirty="0">
                <a:solidFill>
                  <a:srgbClr val="0070C0"/>
                </a:solidFill>
              </a:rPr>
              <a:t>3</a:t>
            </a:r>
            <a:r>
              <a:rPr lang="ru-RU" sz="2000" b="1" dirty="0">
                <a:solidFill>
                  <a:srgbClr val="0070C0"/>
                </a:solidFill>
              </a:rPr>
              <a:t>/сут</a:t>
            </a:r>
          </a:p>
        </p:txBody>
      </p:sp>
    </p:spTree>
    <p:extLst>
      <p:ext uri="{BB962C8B-B14F-4D97-AF65-F5344CB8AC3E}">
        <p14:creationId xmlns:p14="http://schemas.microsoft.com/office/powerpoint/2010/main" val="140496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1C957-21FC-9503-9DCF-05900FD2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6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Установки механической очистки с барабанной решеткой и горизонтальной песколовкой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E19B2-8DD6-2F29-5F9A-4929B815C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31" y="1299754"/>
            <a:ext cx="6627737" cy="4969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3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8CD12-607A-A861-F20E-73191BCA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410"/>
          </a:xfrm>
        </p:spPr>
        <p:txBody>
          <a:bodyPr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Помещение аэротенков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067603-F547-6264-9A3C-B806336068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83" y="1004257"/>
            <a:ext cx="7319634" cy="54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989E1-D33C-0D03-B26C-F5F4142E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49"/>
            <a:ext cx="10274643" cy="7808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Вторичные отстойники и дисковые фильтры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D70208-9571-DA23-3D76-C9D8BEEB0E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40" y="860171"/>
            <a:ext cx="4214830" cy="5619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877812-0128-4784-6A39-5DE725E173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3" y="860171"/>
            <a:ext cx="422452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6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C483D-7BC7-2585-937B-15ED1834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Шнековые дегидраторы осадка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90143A-6941-30A3-3E5B-CD3ABE2622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7" y="1064624"/>
            <a:ext cx="7168896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6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9720" y="904578"/>
            <a:ext cx="9113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Основные вопросы: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</a:rPr>
              <a:t>Определение мощности очистных сооружений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</a:rPr>
              <a:t>Определение технологии очистки сточных вод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</a:rPr>
              <a:t>Как эксплуатировать?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0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FA285-F133-B8D6-26F0-8EDADF53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250"/>
          </a:xfrm>
        </p:spPr>
        <p:txBody>
          <a:bodyPr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Общий вид канализационных очистных сооружений на территории гостиничного комплекса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6A0CF4-464E-4C55-7B16-267B63FC7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92" y="1258758"/>
            <a:ext cx="7315200" cy="4114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C6712-6D61-674F-8DEB-B9F8A0B9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2701030"/>
            <a:ext cx="475488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8E149-CD9F-CE86-C2FC-8339A579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Проектные и фактические концентрации загрязнений в исходных и очищенных сточных водах, мг/л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DA481E-6177-0B49-EE73-1D1682E9D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25585"/>
              </p:ext>
            </p:extLst>
          </p:nvPr>
        </p:nvGraphicFramePr>
        <p:xfrm>
          <a:off x="521424" y="2358611"/>
          <a:ext cx="11149151" cy="2453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8739">
                  <a:extLst>
                    <a:ext uri="{9D8B030D-6E8A-4147-A177-3AD203B41FA5}">
                      <a16:colId xmlns:a16="http://schemas.microsoft.com/office/drawing/2014/main" val="295043010"/>
                    </a:ext>
                  </a:extLst>
                </a:gridCol>
                <a:gridCol w="2047603">
                  <a:extLst>
                    <a:ext uri="{9D8B030D-6E8A-4147-A177-3AD203B41FA5}">
                      <a16:colId xmlns:a16="http://schemas.microsoft.com/office/drawing/2014/main" val="109399101"/>
                    </a:ext>
                  </a:extLst>
                </a:gridCol>
                <a:gridCol w="2047603">
                  <a:extLst>
                    <a:ext uri="{9D8B030D-6E8A-4147-A177-3AD203B41FA5}">
                      <a16:colId xmlns:a16="http://schemas.microsoft.com/office/drawing/2014/main" val="1982950841"/>
                    </a:ext>
                  </a:extLst>
                </a:gridCol>
                <a:gridCol w="2047603">
                  <a:extLst>
                    <a:ext uri="{9D8B030D-6E8A-4147-A177-3AD203B41FA5}">
                      <a16:colId xmlns:a16="http://schemas.microsoft.com/office/drawing/2014/main" val="2083649477"/>
                    </a:ext>
                  </a:extLst>
                </a:gridCol>
                <a:gridCol w="2047603">
                  <a:extLst>
                    <a:ext uri="{9D8B030D-6E8A-4147-A177-3AD203B41FA5}">
                      <a16:colId xmlns:a16="http://schemas.microsoft.com/office/drawing/2014/main" val="3475597569"/>
                    </a:ext>
                  </a:extLst>
                </a:gridCol>
              </a:tblGrid>
              <a:tr h="26416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данные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данные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78944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исходные сточные воды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очищенные сточные воды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исходные сточные воды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очищенные сточные воды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4978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Взвешенные вещества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100-600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6064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БПК</a:t>
                      </a:r>
                      <a:r>
                        <a:rPr lang="ru-RU" sz="20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300-1000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0,7-2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266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Азот аммонийный 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28-42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0,1-0,3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22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Фосфат-ион (по Р)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0,08-0,1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66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40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1DBF501-9B57-7C97-0663-E9B5DD9C944F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9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" y="252591"/>
            <a:ext cx="113080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технологии очистки сточных вод</a:t>
            </a:r>
          </a:p>
          <a:p>
            <a:pPr algn="ctr"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Наилучшие доступные технологии + КЭР</a:t>
            </a:r>
          </a:p>
          <a:p>
            <a:pPr algn="just"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использование действующих сооружений</a:t>
            </a:r>
          </a:p>
          <a:p>
            <a:pPr algn="just"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Резервирование очередей очистных сооружений для работы в курортных зонах</a:t>
            </a:r>
          </a:p>
          <a:p>
            <a:pPr algn="just"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потоков сточных вод</a:t>
            </a:r>
          </a:p>
          <a:p>
            <a:pPr algn="just"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8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440" y="2474298"/>
            <a:ext cx="9799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Выбрано четыре технологии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Периодическое использование сооружений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Необходима выработка критериев оценки выбора технологий из существующего множества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" y="426720"/>
            <a:ext cx="11346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Очистные сооружения малой 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и средней производительности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9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374102"/>
            <a:ext cx="4941477" cy="610863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Затопленный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биофильтр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MBBR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 txBox="1">
            <a:spLocks/>
          </p:cNvSpPr>
          <p:nvPr/>
        </p:nvSpPr>
        <p:spPr>
          <a:xfrm>
            <a:off x="1013826" y="2199757"/>
            <a:ext cx="6377574" cy="117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исполнение с исключением образования запахов;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устойчивость к залповым сбросам сточных вод, в том числе содержащим токсичные и ингибирующие вещества;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быстрого запуска сооружений после остановки без повышенных эксплуатационных затрат на консервацию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нак ''плюс'' 11">
            <a:extLst>
              <a:ext uri="{FF2B5EF4-FFF2-40B4-BE49-F238E27FC236}">
                <a16:creationId xmlns:a16="http://schemas.microsoft.com/office/drawing/2014/main" id="{D3AE2688-8B9E-E3BC-7EB5-36A7E4B2CB21}"/>
              </a:ext>
            </a:extLst>
          </p:cNvPr>
          <p:cNvSpPr/>
          <p:nvPr/>
        </p:nvSpPr>
        <p:spPr>
          <a:xfrm>
            <a:off x="114384" y="1769658"/>
            <a:ext cx="800076" cy="646820"/>
          </a:xfrm>
          <a:prstGeom prst="mathPlus">
            <a:avLst/>
          </a:prstGeom>
          <a:solidFill>
            <a:srgbClr val="4495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плюсы</a:t>
            </a:r>
          </a:p>
        </p:txBody>
      </p:sp>
      <p:sp>
        <p:nvSpPr>
          <p:cNvPr id="5" name="Знак ''минус'' 12">
            <a:extLst>
              <a:ext uri="{FF2B5EF4-FFF2-40B4-BE49-F238E27FC236}">
                <a16:creationId xmlns:a16="http://schemas.microsoft.com/office/drawing/2014/main" id="{DE1D167B-4015-2DCE-A184-F2A863C21C86}"/>
              </a:ext>
            </a:extLst>
          </p:cNvPr>
          <p:cNvSpPr/>
          <p:nvPr/>
        </p:nvSpPr>
        <p:spPr>
          <a:xfrm>
            <a:off x="-2971" y="3637873"/>
            <a:ext cx="917431" cy="646820"/>
          </a:xfrm>
          <a:prstGeom prst="mathMinus">
            <a:avLst/>
          </a:prstGeom>
          <a:solidFill>
            <a:srgbClr val="F9D4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минусы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92611B8-AE5D-2A8C-F95D-7E6203180568}"/>
              </a:ext>
            </a:extLst>
          </p:cNvPr>
          <p:cNvSpPr txBox="1">
            <a:spLocks/>
          </p:cNvSpPr>
          <p:nvPr/>
        </p:nvSpPr>
        <p:spPr>
          <a:xfrm>
            <a:off x="4621461" y="5690554"/>
            <a:ext cx="4941477" cy="1171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обеспечить промывку загрузочного материала для эффективного удаления отмирающей биопленки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90C9B-D74C-CAAD-0DCD-541D7BC881C1}"/>
              </a:ext>
            </a:extLst>
          </p:cNvPr>
          <p:cNvSpPr txBox="1"/>
          <p:nvPr/>
        </p:nvSpPr>
        <p:spPr>
          <a:xfrm>
            <a:off x="964023" y="3694894"/>
            <a:ext cx="5901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При изменении концентрации сточных вод и повышении скорости роста биопленки необходимы дополнительные мероприятия в части промывки загрузочного материала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3B2DEE2-9416-FBD5-621D-4DE85DA119EA}"/>
              </a:ext>
            </a:extLst>
          </p:cNvPr>
          <p:cNvSpPr/>
          <p:nvPr/>
        </p:nvSpPr>
        <p:spPr>
          <a:xfrm>
            <a:off x="4913851" y="5324779"/>
            <a:ext cx="1542608" cy="245751"/>
          </a:xfrm>
          <a:prstGeom prst="roundRect">
            <a:avLst/>
          </a:prstGeom>
          <a:solidFill>
            <a:srgbClr val="7CA6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Условия применения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6057894-115B-FEC3-589F-F8C5B93AC0E3}"/>
              </a:ext>
            </a:extLst>
          </p:cNvPr>
          <p:cNvSpPr/>
          <p:nvPr/>
        </p:nvSpPr>
        <p:spPr>
          <a:xfrm>
            <a:off x="7683908" y="2163192"/>
            <a:ext cx="3462628" cy="30461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3132" y="4074576"/>
            <a:ext cx="6558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изменении концентрации сточных вод и повышении скорости роста биопленки необходимы дополнительные мероприятия в части промывки загрузочного материала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6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460744"/>
            <a:ext cx="4941477" cy="610863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Капельный биофильтр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 txBox="1">
            <a:spLocks/>
          </p:cNvSpPr>
          <p:nvPr/>
        </p:nvSpPr>
        <p:spPr>
          <a:xfrm>
            <a:off x="1512428" y="1756149"/>
            <a:ext cx="6176249" cy="117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режиме нитрификации – денитрификации способствует качеству очистки сточных вод на уровне ТП НДТ.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 работает на малых нагрузках по органическим загрязнения.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нак ''плюс'' 11">
            <a:extLst>
              <a:ext uri="{FF2B5EF4-FFF2-40B4-BE49-F238E27FC236}">
                <a16:creationId xmlns:a16="http://schemas.microsoft.com/office/drawing/2014/main" id="{D3AE2688-8B9E-E3BC-7EB5-36A7E4B2CB21}"/>
              </a:ext>
            </a:extLst>
          </p:cNvPr>
          <p:cNvSpPr/>
          <p:nvPr/>
        </p:nvSpPr>
        <p:spPr>
          <a:xfrm>
            <a:off x="563984" y="1479985"/>
            <a:ext cx="800076" cy="646820"/>
          </a:xfrm>
          <a:prstGeom prst="mathPlus">
            <a:avLst/>
          </a:prstGeom>
          <a:solidFill>
            <a:srgbClr val="4495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нак ''минус'' 12">
            <a:extLst>
              <a:ext uri="{FF2B5EF4-FFF2-40B4-BE49-F238E27FC236}">
                <a16:creationId xmlns:a16="http://schemas.microsoft.com/office/drawing/2014/main" id="{DE1D167B-4015-2DCE-A184-F2A863C21C86}"/>
              </a:ext>
            </a:extLst>
          </p:cNvPr>
          <p:cNvSpPr/>
          <p:nvPr/>
        </p:nvSpPr>
        <p:spPr>
          <a:xfrm>
            <a:off x="446629" y="2988285"/>
            <a:ext cx="917431" cy="646820"/>
          </a:xfrm>
          <a:prstGeom prst="mathMinus">
            <a:avLst/>
          </a:prstGeom>
          <a:solidFill>
            <a:srgbClr val="F9D4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92611B8-AE5D-2A8C-F95D-7E6203180568}"/>
              </a:ext>
            </a:extLst>
          </p:cNvPr>
          <p:cNvSpPr txBox="1">
            <a:spLocks/>
          </p:cNvSpPr>
          <p:nvPr/>
        </p:nvSpPr>
        <p:spPr>
          <a:xfrm>
            <a:off x="4812580" y="5512970"/>
            <a:ext cx="4941477" cy="1171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Требуется значительное время для вывода сооружения на рабочий режим.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90C9B-D74C-CAAD-0DCD-541D7BC881C1}"/>
              </a:ext>
            </a:extLst>
          </p:cNvPr>
          <p:cNvSpPr txBox="1"/>
          <p:nvPr/>
        </p:nvSpPr>
        <p:spPr>
          <a:xfrm>
            <a:off x="1512428" y="3348537"/>
            <a:ext cx="5975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временном отключении сооружения возможно пересыхание биопленки, что значительно усложняет повторный запуск сооружения.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3B2DEE2-9416-FBD5-621D-4DE85DA119EA}"/>
              </a:ext>
            </a:extLst>
          </p:cNvPr>
          <p:cNvSpPr/>
          <p:nvPr/>
        </p:nvSpPr>
        <p:spPr>
          <a:xfrm>
            <a:off x="4204148" y="4934060"/>
            <a:ext cx="1542608" cy="245751"/>
          </a:xfrm>
          <a:prstGeom prst="roundRect">
            <a:avLst/>
          </a:prstGeom>
          <a:solidFill>
            <a:srgbClr val="7CA6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Условия применения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3BECD5C-3804-0A15-B070-95BFB5FA436A}"/>
              </a:ext>
            </a:extLst>
          </p:cNvPr>
          <p:cNvSpPr/>
          <p:nvPr/>
        </p:nvSpPr>
        <p:spPr>
          <a:xfrm>
            <a:off x="7938026" y="2298434"/>
            <a:ext cx="3175383" cy="279396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38" y="377563"/>
            <a:ext cx="6454544" cy="610863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Реактор периодического действия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SBR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A81C9E9A-296E-D862-BF37-5913F1BE6AFA}"/>
              </a:ext>
            </a:extLst>
          </p:cNvPr>
          <p:cNvSpPr txBox="1">
            <a:spLocks/>
          </p:cNvSpPr>
          <p:nvPr/>
        </p:nvSpPr>
        <p:spPr>
          <a:xfrm>
            <a:off x="1494789" y="1691722"/>
            <a:ext cx="7504938" cy="117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Компактное размещение сооружения;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Устойчивость к высокой неравномерности концентраций поступающих сточных вод.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нак ''плюс'' 13">
            <a:extLst>
              <a:ext uri="{FF2B5EF4-FFF2-40B4-BE49-F238E27FC236}">
                <a16:creationId xmlns:a16="http://schemas.microsoft.com/office/drawing/2014/main" id="{719805C3-799A-01A3-147B-9C31959D7458}"/>
              </a:ext>
            </a:extLst>
          </p:cNvPr>
          <p:cNvSpPr/>
          <p:nvPr/>
        </p:nvSpPr>
        <p:spPr>
          <a:xfrm>
            <a:off x="350223" y="1816161"/>
            <a:ext cx="800076" cy="646820"/>
          </a:xfrm>
          <a:prstGeom prst="mathPlus">
            <a:avLst/>
          </a:prstGeom>
          <a:solidFill>
            <a:srgbClr val="4495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нак ''минус'' 14">
            <a:extLst>
              <a:ext uri="{FF2B5EF4-FFF2-40B4-BE49-F238E27FC236}">
                <a16:creationId xmlns:a16="http://schemas.microsoft.com/office/drawing/2014/main" id="{E5C817A6-3E91-BF20-EED1-B723F39F3F50}"/>
              </a:ext>
            </a:extLst>
          </p:cNvPr>
          <p:cNvSpPr/>
          <p:nvPr/>
        </p:nvSpPr>
        <p:spPr>
          <a:xfrm>
            <a:off x="350223" y="3185532"/>
            <a:ext cx="917431" cy="646820"/>
          </a:xfrm>
          <a:prstGeom prst="mathMinus">
            <a:avLst/>
          </a:prstGeom>
          <a:solidFill>
            <a:srgbClr val="F9D4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C85095FE-87DF-EEE7-3776-7F8D77DD5988}"/>
              </a:ext>
            </a:extLst>
          </p:cNvPr>
          <p:cNvSpPr txBox="1">
            <a:spLocks/>
          </p:cNvSpPr>
          <p:nvPr/>
        </p:nvSpPr>
        <p:spPr>
          <a:xfrm>
            <a:off x="1942845" y="4909385"/>
            <a:ext cx="10072371" cy="117182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Необходима глубокая автоматизация процессов с обязательным размещением аккумулирующего резервуара перед реакторами;</a:t>
            </a: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время остановки подачи сточных вод необходимо поддержание аэрации биомассы;</a:t>
            </a: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работающих реакторов должно обеспечивать возможность соблюдения цикла очистки сточных вод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561B9-4C86-E12A-ED57-98D15F8F7C33}"/>
              </a:ext>
            </a:extLst>
          </p:cNvPr>
          <p:cNvSpPr txBox="1"/>
          <p:nvPr/>
        </p:nvSpPr>
        <p:spPr>
          <a:xfrm>
            <a:off x="1494789" y="3197910"/>
            <a:ext cx="7504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поддерживать значительные эксплуатационные расходы на поддержание биомассы во взвешенном состоянии.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7">
            <a:extLst>
              <a:ext uri="{FF2B5EF4-FFF2-40B4-BE49-F238E27FC236}">
                <a16:creationId xmlns:a16="http://schemas.microsoft.com/office/drawing/2014/main" id="{9359440E-A77D-C8E2-A25F-5A47F9CCDD33}"/>
              </a:ext>
            </a:extLst>
          </p:cNvPr>
          <p:cNvSpPr/>
          <p:nvPr/>
        </p:nvSpPr>
        <p:spPr>
          <a:xfrm>
            <a:off x="2973069" y="4389314"/>
            <a:ext cx="1542608" cy="245751"/>
          </a:xfrm>
          <a:prstGeom prst="roundRect">
            <a:avLst/>
          </a:prstGeom>
          <a:solidFill>
            <a:srgbClr val="7CA6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Условия применения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57" y="590339"/>
            <a:ext cx="6216006" cy="610863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Циркуляционный окислительный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507D3DD5-8BA5-30AB-440D-BE86A7128674}"/>
              </a:ext>
            </a:extLst>
          </p:cNvPr>
          <p:cNvSpPr txBox="1">
            <a:spLocks/>
          </p:cNvSpPr>
          <p:nvPr/>
        </p:nvSpPr>
        <p:spPr>
          <a:xfrm>
            <a:off x="1961610" y="1700026"/>
            <a:ext cx="5692754" cy="117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Устойчивость к высокой степени неравномерности притока и качества поступающих сточных вод;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Пониженные эксплуатационные затраты при нормальных условиях эксплуатации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нак ''плюс'' 12">
            <a:extLst>
              <a:ext uri="{FF2B5EF4-FFF2-40B4-BE49-F238E27FC236}">
                <a16:creationId xmlns:a16="http://schemas.microsoft.com/office/drawing/2014/main" id="{018393B6-5B0F-7DDA-65EC-1586DD1B95CD}"/>
              </a:ext>
            </a:extLst>
          </p:cNvPr>
          <p:cNvSpPr/>
          <p:nvPr/>
        </p:nvSpPr>
        <p:spPr>
          <a:xfrm>
            <a:off x="350223" y="1826309"/>
            <a:ext cx="800076" cy="646820"/>
          </a:xfrm>
          <a:prstGeom prst="mathPlus">
            <a:avLst/>
          </a:prstGeom>
          <a:solidFill>
            <a:srgbClr val="4495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нак ''минус'' 13">
            <a:extLst>
              <a:ext uri="{FF2B5EF4-FFF2-40B4-BE49-F238E27FC236}">
                <a16:creationId xmlns:a16="http://schemas.microsoft.com/office/drawing/2014/main" id="{6775B266-8FB4-1026-F30B-4B68296B3083}"/>
              </a:ext>
            </a:extLst>
          </p:cNvPr>
          <p:cNvSpPr/>
          <p:nvPr/>
        </p:nvSpPr>
        <p:spPr>
          <a:xfrm>
            <a:off x="291545" y="3193275"/>
            <a:ext cx="917431" cy="646820"/>
          </a:xfrm>
          <a:prstGeom prst="mathMinus">
            <a:avLst/>
          </a:prstGeom>
          <a:solidFill>
            <a:srgbClr val="F9D4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6A58BF8F-6DB7-2567-B281-B7B393DC09A9}"/>
              </a:ext>
            </a:extLst>
          </p:cNvPr>
          <p:cNvSpPr txBox="1">
            <a:spLocks/>
          </p:cNvSpPr>
          <p:nvPr/>
        </p:nvSpPr>
        <p:spPr>
          <a:xfrm>
            <a:off x="5327179" y="5186366"/>
            <a:ext cx="4941477" cy="1171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поддержание требуемой скорости горизонтального потока (продольной циркуляции) иловой смеси при различных расходах поступающих сточных вод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84FB5-176D-9499-D497-932FBADF2F9A}"/>
              </a:ext>
            </a:extLst>
          </p:cNvPr>
          <p:cNvSpPr txBox="1"/>
          <p:nvPr/>
        </p:nvSpPr>
        <p:spPr>
          <a:xfrm>
            <a:off x="1961610" y="3119545"/>
            <a:ext cx="8889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эксплуатации в режиме пониженных концентраций растворенного кислорода возможно нарушение стабильности активного ила;</a:t>
            </a:r>
          </a:p>
          <a:p>
            <a:pPr algn="just" rtl="0"/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временном отключении необходимо обеспечивать аэрацию и продольное перемешивание иловой смеси</a:t>
            </a:r>
          </a:p>
        </p:txBody>
      </p:sp>
      <p:sp>
        <p:nvSpPr>
          <p:cNvPr id="8" name="Прямоугольник: скругленные углы 16">
            <a:extLst>
              <a:ext uri="{FF2B5EF4-FFF2-40B4-BE49-F238E27FC236}">
                <a16:creationId xmlns:a16="http://schemas.microsoft.com/office/drawing/2014/main" id="{375E6A3A-C694-9982-C927-1C9827827510}"/>
              </a:ext>
            </a:extLst>
          </p:cNvPr>
          <p:cNvSpPr/>
          <p:nvPr/>
        </p:nvSpPr>
        <p:spPr>
          <a:xfrm>
            <a:off x="3468556" y="4658008"/>
            <a:ext cx="1542608" cy="245751"/>
          </a:xfrm>
          <a:prstGeom prst="roundRect">
            <a:avLst/>
          </a:prstGeom>
          <a:solidFill>
            <a:srgbClr val="7CA6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Условия применения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7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9F067A-3F67-97EF-2F30-047C411928B0}"/>
              </a:ext>
            </a:extLst>
          </p:cNvPr>
          <p:cNvSpPr txBox="1">
            <a:spLocks/>
          </p:cNvSpPr>
          <p:nvPr/>
        </p:nvSpPr>
        <p:spPr>
          <a:xfrm>
            <a:off x="2336391" y="452945"/>
            <a:ext cx="8493292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сооружения (средняя по основным показателям), 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53" y="1244695"/>
            <a:ext cx="11039541" cy="49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82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480</Words>
  <Application>Microsoft Office PowerPoint</Application>
  <PresentationFormat>Широкоэкранный</PresentationFormat>
  <Paragraphs>99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Степанов Сергей Валериевич, д.т.н., профессор</vt:lpstr>
      <vt:lpstr>Презентация PowerPoint</vt:lpstr>
      <vt:lpstr>Презентация PowerPoint</vt:lpstr>
      <vt:lpstr>Презентация PowerPoint</vt:lpstr>
      <vt:lpstr>Затопленный биофильтр MBBR</vt:lpstr>
      <vt:lpstr>Капельный биофильтр</vt:lpstr>
      <vt:lpstr>Реактор периодического действия (SBR)</vt:lpstr>
      <vt:lpstr>Циркуляционный окислительный канал</vt:lpstr>
      <vt:lpstr>Презентация PowerPoint</vt:lpstr>
      <vt:lpstr>2. Скорость выхода работы установки в рабочий режим, сут</vt:lpstr>
      <vt:lpstr>Презентация PowerPoint</vt:lpstr>
      <vt:lpstr>Презентация PowerPoint</vt:lpstr>
      <vt:lpstr>Критерии предпроектной оценки</vt:lpstr>
      <vt:lpstr>Степанов Сергей Валериевич, д.т.н., профессор</vt:lpstr>
      <vt:lpstr>Продольный разрез подземных сооружений очистки сточных вод гостиничного комплекса</vt:lpstr>
      <vt:lpstr>Установки механической очистки с барабанной решеткой и горизонтальной песколовкой</vt:lpstr>
      <vt:lpstr>Помещение аэротенков</vt:lpstr>
      <vt:lpstr>Вторичные отстойники и дисковые фильтры</vt:lpstr>
      <vt:lpstr>Шнековые дегидраторы осадка</vt:lpstr>
      <vt:lpstr>Общий вид канализационных очистных сооружений на территории гостиничного комплекса</vt:lpstr>
      <vt:lpstr>Проектные и фактические концентрации загрязнений в исходных и очищенных сточных водах, мг/л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Степанов Сергей Валериевич, д.т.н., профессор</dc:title>
  <dc:creator>Сергей Степанов</dc:creator>
  <cp:lastModifiedBy>Elena Gogina</cp:lastModifiedBy>
  <cp:revision>17</cp:revision>
  <dcterms:created xsi:type="dcterms:W3CDTF">2023-02-13T14:45:57Z</dcterms:created>
  <dcterms:modified xsi:type="dcterms:W3CDTF">2023-02-14T19:42:47Z</dcterms:modified>
</cp:coreProperties>
</file>