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85" r:id="rId11"/>
    <p:sldId id="286" r:id="rId12"/>
    <p:sldId id="268" r:id="rId13"/>
    <p:sldId id="269" r:id="rId14"/>
    <p:sldId id="272" r:id="rId15"/>
    <p:sldId id="273" r:id="rId16"/>
    <p:sldId id="274" r:id="rId17"/>
    <p:sldId id="276" r:id="rId18"/>
    <p:sldId id="281" r:id="rId19"/>
    <p:sldId id="277" r:id="rId20"/>
    <p:sldId id="278" r:id="rId21"/>
    <p:sldId id="279" r:id="rId22"/>
    <p:sldId id="275" r:id="rId23"/>
    <p:sldId id="282" r:id="rId24"/>
    <p:sldId id="280" r:id="rId25"/>
    <p:sldId id="258" r:id="rId26"/>
    <p:sldId id="283" r:id="rId27"/>
    <p:sldId id="284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003300"/>
    <a:srgbClr val="A50021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80" d="100"/>
          <a:sy n="80" d="100"/>
        </p:scale>
        <p:origin x="-1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Gribacheva\Desktop\&#1044;&#1080;&#1072;&#1075;&#1088;&#1072;&#1084;&#1084;&#1072;%20&#1074;%20Microsoft%20Office%20PowerPoin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Gribacheva\Desktop\&#1044;&#1080;&#1072;&#1075;&#1088;&#1072;&#1084;&#1084;&#1072;%20&#1074;%20Microsoft%20Office%20PowerPoin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Gribacheva\Desktop\&#1044;&#1080;&#1072;&#1075;&#1088;&#1072;&#1084;&#1084;&#1072;%20&#1074;%20Microsoft%20Office%20PowerPoin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Gribacheva\Desktop\&#1044;&#1080;&#1072;&#1075;&#1088;&#1072;&#1084;&#1084;&#1072;%20&#1074;%20Microsoft%20Office%20PowerPoin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Gribacheva\Desktop\&#1044;&#1080;&#1072;&#1075;&#1088;&#1072;&#1084;&#1084;&#1072;%20&#1074;%20Microsoft%20Office%20PowerPoin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Gribacheva\Desktop\&#1044;&#1080;&#1072;&#1075;&#1088;&#1072;&#1084;&#1084;&#1072;%20&#1074;%20Microsoft%20Office%20PowerPoint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0.14700849686115403"/>
          <c:y val="0.13950025297824389"/>
          <c:w val="0.8398031496062992"/>
          <c:h val="0.60759230096237959"/>
        </c:manualLayout>
      </c:layout>
      <c:barChart>
        <c:barDir val="bar"/>
        <c:grouping val="stacked"/>
        <c:ser>
          <c:idx val="0"/>
          <c:order val="0"/>
          <c:tx>
            <c:strRef>
              <c:f>Лист3!$A$2</c:f>
              <c:strCache>
                <c:ptCount val="1"/>
              </c:strCache>
            </c:strRef>
          </c:tx>
          <c:spPr>
            <a:solidFill>
              <a:srgbClr val="717FA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E3927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F3-47F9-9BB6-697D0BA43B6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8</a:t>
                    </a:r>
                    <a:r>
                      <a:rPr lang="ru-RU"/>
                      <a:t>5114,4 км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F3-47F9-9BB6-697D0BA43B63}"/>
                </c:ext>
              </c:extLst>
            </c:dLbl>
            <c:dLbl>
              <c:idx val="1"/>
              <c:layout>
                <c:manualLayout>
                  <c:x val="-0.19722217405904316"/>
                  <c:y val="1.4260948032785131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ru-RU" sz="1800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91700 км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FF3-47F9-9BB6-697D0BA43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Лист3!$B$1:$C$1</c:f>
              <c:strCache>
                <c:ptCount val="2"/>
                <c:pt idx="0">
                  <c:v>замена</c:v>
                </c:pt>
                <c:pt idx="1">
                  <c:v>всего</c:v>
                </c:pt>
              </c:strCache>
            </c:strRef>
          </c:cat>
          <c:val>
            <c:numRef>
              <c:f>Лист3!$B$2:$C$2</c:f>
              <c:numCache>
                <c:formatCode>General</c:formatCode>
                <c:ptCount val="2"/>
                <c:pt idx="0">
                  <c:v>85114.4</c:v>
                </c:pt>
                <c:pt idx="1">
                  <c:v>191700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F3-47F9-9BB6-697D0BA43B63}"/>
            </c:ext>
          </c:extLst>
        </c:ser>
        <c:gapWidth val="10"/>
        <c:overlap val="-66"/>
        <c:axId val="52332032"/>
        <c:axId val="52333568"/>
      </c:barChart>
      <c:catAx>
        <c:axId val="5233203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  <a:latin typeface="Arial Narrow" pitchFamily="34" charset="0"/>
              </a:defRPr>
            </a:pPr>
            <a:endParaRPr lang="ru-RU"/>
          </a:p>
        </c:txPr>
        <c:crossAx val="52333568"/>
        <c:crosses val="autoZero"/>
        <c:auto val="1"/>
        <c:lblAlgn val="ctr"/>
        <c:lblOffset val="100"/>
      </c:catAx>
      <c:valAx>
        <c:axId val="52333568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5233203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0.16019685712420073"/>
          <c:y val="0.11454599507347323"/>
          <c:w val="0.8398031496062992"/>
          <c:h val="0.60759230096237959"/>
        </c:manualLayout>
      </c:layout>
      <c:barChart>
        <c:barDir val="bar"/>
        <c:grouping val="stacked"/>
        <c:ser>
          <c:idx val="0"/>
          <c:order val="0"/>
          <c:tx>
            <c:strRef>
              <c:f>Лист3!$A$2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E3927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09-420D-BBE7-E7180F69EDB5}"/>
              </c:ext>
            </c:extLst>
          </c:dPt>
          <c:dPt>
            <c:idx val="1"/>
            <c:spPr>
              <a:solidFill>
                <a:srgbClr val="A7CFD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9-420D-BBE7-E7180F69EDB5}"/>
              </c:ext>
            </c:extLst>
          </c:dPt>
          <c:dLbls>
            <c:dLbl>
              <c:idx val="0"/>
              <c:layout>
                <c:manualLayout>
                  <c:x val="0.21318740347814419"/>
                  <c:y val="2.8954387157054281E-2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2</a:t>
                    </a:r>
                    <a:r>
                      <a:rPr lang="ru-RU"/>
                      <a:t>51 093,30 км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980435366819234"/>
                      <c:h val="0.369108556825993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609-420D-BBE7-E7180F69EDB5}"/>
                </c:ext>
              </c:extLst>
            </c:dLbl>
            <c:dLbl>
              <c:idx val="1"/>
              <c:layout>
                <c:manualLayout>
                  <c:x val="-0.213835078867569"/>
                  <c:y val="1.349810879726990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rgbClr val="002060"/>
                        </a:solidFill>
                      </a:rPr>
                      <a:t>5</a:t>
                    </a:r>
                    <a:r>
                      <a:rPr lang="ru-RU" dirty="0"/>
                      <a:t>77 226 км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09-420D-BBE7-E7180F69E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Лист3!$B$1:$C$1</c:f>
              <c:strCache>
                <c:ptCount val="2"/>
                <c:pt idx="0">
                  <c:v>замена</c:v>
                </c:pt>
                <c:pt idx="1">
                  <c:v>всего</c:v>
                </c:pt>
              </c:strCache>
            </c:strRef>
          </c:cat>
          <c:val>
            <c:numRef>
              <c:f>Лист3!$B$2:$C$2</c:f>
              <c:numCache>
                <c:formatCode>General</c:formatCode>
                <c:ptCount val="2"/>
                <c:pt idx="0">
                  <c:v>85114.4</c:v>
                </c:pt>
                <c:pt idx="1">
                  <c:v>191700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09-420D-BBE7-E7180F69EDB5}"/>
            </c:ext>
          </c:extLst>
        </c:ser>
        <c:gapWidth val="16"/>
        <c:overlap val="-96"/>
        <c:axId val="53156480"/>
        <c:axId val="53158272"/>
      </c:barChart>
      <c:catAx>
        <c:axId val="5315648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  <a:latin typeface="Arial Narrow" pitchFamily="34" charset="0"/>
              </a:defRPr>
            </a:pPr>
            <a:endParaRPr lang="ru-RU"/>
          </a:p>
        </c:txPr>
        <c:crossAx val="53158272"/>
        <c:crosses val="autoZero"/>
        <c:auto val="1"/>
        <c:lblAlgn val="ctr"/>
        <c:lblOffset val="100"/>
      </c:catAx>
      <c:valAx>
        <c:axId val="53158272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5315648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E3927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22-41C1-83C8-AD89F2A8B462}"/>
              </c:ext>
            </c:extLst>
          </c:dPt>
          <c:dPt>
            <c:idx val="1"/>
            <c:spPr>
              <a:solidFill>
                <a:srgbClr val="717FA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22-41C1-83C8-AD89F2A8B462}"/>
              </c:ext>
            </c:extLst>
          </c:dPt>
          <c:dLbls>
            <c:dLbl>
              <c:idx val="0"/>
              <c:layout>
                <c:manualLayout>
                  <c:x val="6.044577569699047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0</a:t>
                    </a:r>
                    <a:r>
                      <a:rPr lang="en-US"/>
                      <a:t>,4%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22-41C1-83C8-AD89F2A8B462}"/>
                </c:ext>
              </c:extLst>
            </c:dLbl>
            <c:dLbl>
              <c:idx val="1"/>
              <c:layout>
                <c:manualLayout>
                  <c:x val="-0.28466353953160639"/>
                  <c:y val="7.4637974883330592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00 %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22-41C1-83C8-AD89F2A8B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Лист4!$B$1:$C$1</c:f>
              <c:strCache>
                <c:ptCount val="2"/>
                <c:pt idx="0">
                  <c:v>замена</c:v>
                </c:pt>
                <c:pt idx="1">
                  <c:v>всего</c:v>
                </c:pt>
              </c:strCache>
            </c:strRef>
          </c:cat>
          <c:val>
            <c:numRef>
              <c:f>Лист4!$B$2:$C$2</c:f>
              <c:numCache>
                <c:formatCode>General</c:formatCode>
                <c:ptCount val="2"/>
                <c:pt idx="0">
                  <c:v>1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22-41C1-83C8-AD89F2A8B462}"/>
            </c:ext>
          </c:extLst>
        </c:ser>
        <c:gapWidth val="20"/>
        <c:overlap val="100"/>
        <c:axId val="53181440"/>
        <c:axId val="53199616"/>
      </c:barChart>
      <c:catAx>
        <c:axId val="531814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  <a:latin typeface="Arial Narrow" pitchFamily="34" charset="0"/>
              </a:defRPr>
            </a:pPr>
            <a:endParaRPr lang="ru-RU"/>
          </a:p>
        </c:txPr>
        <c:crossAx val="53199616"/>
        <c:crosses val="autoZero"/>
        <c:auto val="1"/>
        <c:lblAlgn val="ctr"/>
        <c:lblOffset val="100"/>
      </c:catAx>
      <c:valAx>
        <c:axId val="53199616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53181440"/>
        <c:crosses val="autoZero"/>
        <c:crossBetween val="between"/>
      </c:valAx>
      <c:spPr>
        <a:noFill/>
        <a:ln w="25400">
          <a:solidFill>
            <a:schemeClr val="bg1"/>
          </a:solidFill>
        </a:ln>
      </c:spPr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Лист5!$A$2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E3927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D30-492D-912A-98F36781FB8A}"/>
              </c:ext>
            </c:extLst>
          </c:dPt>
          <c:dPt>
            <c:idx val="1"/>
            <c:spPr>
              <a:solidFill>
                <a:srgbClr val="A7CFD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30-492D-912A-98F36781FB8A}"/>
              </c:ext>
            </c:extLst>
          </c:dPt>
          <c:dLbls>
            <c:dLbl>
              <c:idx val="0"/>
              <c:layout>
                <c:manualLayout>
                  <c:x val="1.99079250628079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</a:t>
                    </a:r>
                    <a:r>
                      <a:rPr lang="en-US"/>
                      <a:t>,1 %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D30-492D-912A-98F36781FB8A}"/>
                </c:ext>
              </c:extLst>
            </c:dLbl>
            <c:dLbl>
              <c:idx val="1"/>
              <c:layout>
                <c:manualLayout>
                  <c:x val="-0.1493094379710598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</a:t>
                    </a:r>
                    <a:r>
                      <a:rPr lang="en-US" dirty="0"/>
                      <a:t>00 %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30-492D-912A-98F36781F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Лист5!$B$1:$C$1</c:f>
              <c:strCache>
                <c:ptCount val="2"/>
                <c:pt idx="0">
                  <c:v>замена</c:v>
                </c:pt>
                <c:pt idx="1">
                  <c:v>всего</c:v>
                </c:pt>
              </c:strCache>
            </c:strRef>
          </c:cat>
          <c:val>
            <c:numRef>
              <c:f>Лист5!$B$2:$C$2</c:f>
              <c:numCache>
                <c:formatCode>General</c:formatCode>
                <c:ptCount val="2"/>
                <c:pt idx="0">
                  <c:v>3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30-492D-912A-98F36781FB8A}"/>
            </c:ext>
          </c:extLst>
        </c:ser>
        <c:gapWidth val="8"/>
        <c:axId val="53258880"/>
        <c:axId val="67248512"/>
      </c:barChart>
      <c:catAx>
        <c:axId val="5325888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  <a:latin typeface="Arial Narrow" pitchFamily="34" charset="0"/>
              </a:defRPr>
            </a:pPr>
            <a:endParaRPr lang="ru-RU"/>
          </a:p>
        </c:txPr>
        <c:crossAx val="67248512"/>
        <c:crosses val="autoZero"/>
        <c:auto val="1"/>
        <c:lblAlgn val="ctr"/>
        <c:lblOffset val="100"/>
      </c:catAx>
      <c:valAx>
        <c:axId val="67248512"/>
        <c:scaling>
          <c:orientation val="minMax"/>
        </c:scaling>
        <c:delete val="1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tickLblPos val="none"/>
        <c:crossAx val="53258880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с наружной изоляцией</c:v>
                </c:pt>
              </c:strCache>
            </c:strRef>
          </c:tx>
          <c:spPr>
            <a:solidFill>
              <a:srgbClr val="CC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5.0545187037733523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sz="1800" dirty="0"/>
                      <a:t>50 %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CE-4C49-B70E-D3A1F3434A46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 внутренней и наружной изоляциями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8060952158228477E-2"/>
                  <c:y val="-6.369426751592367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CE-4C49-B70E-D3A1F3434A46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с внутренней цементной облицовкой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027089848101567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CE-4C49-B70E-D3A1F3434A46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чугунные</c:v>
                </c:pt>
              </c:strCache>
            </c:strRef>
          </c:tx>
          <c:spPr>
            <a:solidFill>
              <a:srgbClr val="33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6054179696203149E-2"/>
                  <c:y val="-2.12314225053086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5CE-4C49-B70E-D3A1F3434A46}"/>
            </c:ext>
          </c:extLst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с шаровым графитом</c:v>
                </c:pt>
              </c:strCache>
            </c:strRef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5CE-4C49-B70E-D3A1F3434A46}"/>
            </c:ext>
          </c:extLst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железобетонные напорные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5CE-4C49-B70E-D3A1F3434A46}"/>
            </c:ext>
          </c:extLst>
        </c:ser>
        <c:ser>
          <c:idx val="6"/>
          <c:order val="6"/>
          <c:tx>
            <c:strRef>
              <c:f>Лист1!$G$1</c:f>
              <c:strCache>
                <c:ptCount val="1"/>
                <c:pt idx="0">
                  <c:v>пластмассовые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CE-4C49-B70E-D3A1F3434A46}"/>
            </c:ext>
          </c:extLst>
        </c:ser>
        <c:ser>
          <c:idx val="7"/>
          <c:order val="7"/>
          <c:tx>
            <c:strRef>
              <c:f>Лист1!$H$1</c:f>
              <c:strCache>
                <c:ptCount val="1"/>
                <c:pt idx="0">
                  <c:v>асбестоцементные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Лист1!$H$2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5CE-4C49-B70E-D3A1F3434A46}"/>
            </c:ext>
          </c:extLst>
        </c:ser>
        <c:ser>
          <c:idx val="8"/>
          <c:order val="8"/>
          <c:tx>
            <c:strRef>
              <c:f>Лист1!$I$1</c:f>
              <c:strCache>
                <c:ptCount val="1"/>
                <c:pt idx="0">
                  <c:v>железобетонные безнапорные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CE-4C49-B70E-D3A1F3434A46}"/>
            </c:ext>
          </c:extLst>
        </c:ser>
        <c:ser>
          <c:idx val="9"/>
          <c:order val="9"/>
          <c:tx>
            <c:strRef>
              <c:f>Лист1!$J$1</c:f>
              <c:strCache>
                <c:ptCount val="1"/>
                <c:pt idx="0">
                  <c:v>керамические</c:v>
                </c:pt>
              </c:strCache>
            </c:strRef>
          </c:tx>
          <c:dLbls>
            <c:dLbl>
              <c:idx val="0"/>
              <c:layout>
                <c:manualLayout>
                  <c:x val="8.0270898481015675E-3"/>
                  <c:y val="2.123142250530791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5CE-4C49-B70E-D3A1F3434A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2060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Лист1!$J$2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5CE-4C49-B70E-D3A1F3434A46}"/>
            </c:ext>
          </c:extLst>
        </c:ser>
        <c:axId val="53058944"/>
        <c:axId val="53081216"/>
      </c:barChart>
      <c:catAx>
        <c:axId val="5305894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53081216"/>
        <c:crosses val="autoZero"/>
        <c:auto val="1"/>
        <c:lblAlgn val="ctr"/>
        <c:lblOffset val="100"/>
      </c:catAx>
      <c:valAx>
        <c:axId val="53081216"/>
        <c:scaling>
          <c:orientation val="minMax"/>
          <c:max val="50"/>
          <c:min val="0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5305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508015914161243"/>
          <c:y val="2.3554795733167627E-2"/>
          <c:w val="0.60491986082366289"/>
          <c:h val="0.73016282477247851"/>
        </c:manualLayout>
      </c:layout>
      <c:overlay val="1"/>
      <c:txPr>
        <a:bodyPr/>
        <a:lstStyle/>
        <a:p>
          <a:pPr>
            <a:defRPr sz="1600">
              <a:solidFill>
                <a:srgbClr val="002060"/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Лист2!$B$1</c:f>
              <c:strCache>
                <c:ptCount val="1"/>
                <c:pt idx="0">
                  <c:v>исправны</c:v>
                </c:pt>
              </c:strCache>
            </c:strRef>
          </c:tx>
          <c:spPr>
            <a:solidFill>
              <a:srgbClr val="A7CFD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Лист2!$A$2:$A$6</c:f>
              <c:strCache>
                <c:ptCount val="5"/>
                <c:pt idx="0">
                  <c:v>стальные</c:v>
                </c:pt>
                <c:pt idx="1">
                  <c:v>чугунные</c:v>
                </c:pt>
                <c:pt idx="2">
                  <c:v>асбестоцементные</c:v>
                </c:pt>
                <c:pt idx="3">
                  <c:v>железобетонные</c:v>
                </c:pt>
                <c:pt idx="4">
                  <c:v>пластмассовые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95</c:v>
                </c:pt>
                <c:pt idx="1">
                  <c:v>58</c:v>
                </c:pt>
                <c:pt idx="2">
                  <c:v>46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A2-4945-9DD9-B5EABDC13857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ремонт</c:v>
                </c:pt>
              </c:strCache>
            </c:strRef>
          </c:tx>
          <c:spPr>
            <a:solidFill>
              <a:srgbClr val="E3927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Лист2!$A$2:$A$6</c:f>
              <c:strCache>
                <c:ptCount val="5"/>
                <c:pt idx="0">
                  <c:v>стальные</c:v>
                </c:pt>
                <c:pt idx="1">
                  <c:v>чугунные</c:v>
                </c:pt>
                <c:pt idx="2">
                  <c:v>асбестоцементные</c:v>
                </c:pt>
                <c:pt idx="3">
                  <c:v>железобетонные</c:v>
                </c:pt>
                <c:pt idx="4">
                  <c:v>пластмассовые</c:v>
                </c:pt>
              </c:strCache>
            </c:str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70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A2-4945-9DD9-B5EABDC13857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замена</c:v>
                </c:pt>
              </c:strCache>
            </c:strRef>
          </c:tx>
          <c:spPr>
            <a:solidFill>
              <a:srgbClr val="717FA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Лист2!$A$2:$A$6</c:f>
              <c:strCache>
                <c:ptCount val="5"/>
                <c:pt idx="0">
                  <c:v>стальные</c:v>
                </c:pt>
                <c:pt idx="1">
                  <c:v>чугунные</c:v>
                </c:pt>
                <c:pt idx="2">
                  <c:v>асбестоцементные</c:v>
                </c:pt>
                <c:pt idx="3">
                  <c:v>железобетонные</c:v>
                </c:pt>
                <c:pt idx="4">
                  <c:v>пластмассовые</c:v>
                </c:pt>
              </c:strCache>
            </c:strRef>
          </c:cat>
          <c:val>
            <c:numRef>
              <c:f>Лист2!$D$2:$D$6</c:f>
              <c:numCache>
                <c:formatCode>General</c:formatCode>
                <c:ptCount val="5"/>
                <c:pt idx="0">
                  <c:v>67</c:v>
                </c:pt>
                <c:pt idx="1">
                  <c:v>60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A2-4945-9DD9-B5EABDC13857}"/>
            </c:ext>
          </c:extLst>
        </c:ser>
        <c:gapWidth val="52"/>
        <c:overlap val="100"/>
        <c:axId val="53334400"/>
        <c:axId val="53335936"/>
      </c:barChart>
      <c:catAx>
        <c:axId val="533344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  <a:latin typeface="Arial Narrow" pitchFamily="34" charset="0"/>
              </a:defRPr>
            </a:pPr>
            <a:endParaRPr lang="ru-RU"/>
          </a:p>
        </c:txPr>
        <c:crossAx val="53335936"/>
        <c:crosses val="autoZero"/>
        <c:auto val="1"/>
        <c:lblAlgn val="ctr"/>
        <c:lblOffset val="100"/>
      </c:catAx>
      <c:valAx>
        <c:axId val="53335936"/>
        <c:scaling>
          <c:orientation val="minMax"/>
          <c:max val="250"/>
          <c:min val="0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 Narrow" pitchFamily="34" charset="0"/>
              </a:defRPr>
            </a:pPr>
            <a:endParaRPr lang="ru-RU"/>
          </a:p>
        </c:txPr>
        <c:crossAx val="5333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64337265533344"/>
          <c:y val="4.6240609077723642E-2"/>
          <c:w val="0.22518499513059348"/>
          <c:h val="0.25063964205510447"/>
        </c:manualLayout>
      </c:layout>
      <c:overlay val="1"/>
      <c:txPr>
        <a:bodyPr/>
        <a:lstStyle/>
        <a:p>
          <a:pPr>
            <a:defRPr sz="1800">
              <a:solidFill>
                <a:srgbClr val="002060"/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63211-A9C5-4D09-BEA6-126555F1BAA9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AD82D-E66A-481D-BD06-629F1DB4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="" xmlns:a16="http://schemas.microsoft.com/office/drawing/2014/main" id="{CC29CE51-605B-D5F6-749E-82F164216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>
            <a:extLst>
              <a:ext uri="{FF2B5EF4-FFF2-40B4-BE49-F238E27FC236}">
                <a16:creationId xmlns="" xmlns:a16="http://schemas.microsoft.com/office/drawing/2014/main" id="{396405AD-0B4D-B259-8E86-FE69C60B6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CFBA784B-0638-4D92-99DA-125369982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055E5B5B-DEFB-40D7-8F6A-12205498E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="" xmlns:a16="http://schemas.microsoft.com/office/drawing/2014/main" id="{132D8032-61F7-4B78-B4CF-AA2DE1D11B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>
            <a:extLst>
              <a:ext uri="{FF2B5EF4-FFF2-40B4-BE49-F238E27FC236}">
                <a16:creationId xmlns="" xmlns:a16="http://schemas.microsoft.com/office/drawing/2014/main" id="{079D886F-CBFD-44F7-98CF-D2522205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="" xmlns:a16="http://schemas.microsoft.com/office/drawing/2014/main" id="{4F5F32E6-73C9-4F04-A962-8AAE08CF8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979407-1F8F-4876-BA01-3C6A20F98BC1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="" xmlns:a16="http://schemas.microsoft.com/office/drawing/2014/main" id="{477B43E8-EC65-4319-B025-24F110F8D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="" xmlns:a16="http://schemas.microsoft.com/office/drawing/2014/main" id="{46F21B28-306F-4298-96D5-21092E88C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  <a:p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4" name="Номер слайда 3">
            <a:extLst>
              <a:ext uri="{FF2B5EF4-FFF2-40B4-BE49-F238E27FC236}">
                <a16:creationId xmlns="" xmlns:a16="http://schemas.microsoft.com/office/drawing/2014/main" id="{F8BA3B2B-AD02-4DBE-8DD4-9A0E4B3E5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33B475-B7BF-4249-8BE8-C74FB5CFCCFB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C88B-5D65-4911-8036-18A66D57AE0E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93551-1503-4E85-B04F-6A6E27B70F4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8024B-96DF-4A19-B656-A20E53349CAE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9E6C-AF98-4687-AA2D-0D4C61233C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CC57-E15A-431B-9BA9-8653E88A5F9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EB12E-DA3F-4F1C-BBC8-2ACF1AA380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793B-940A-4C33-BC37-1D55A5ED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585A7-294F-4C29-B52A-E9B130314F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3107E-C4BE-4184-B876-64CF56491F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7B698-E319-4AB5-BDCC-C7CB4699DA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BA773-CCDF-4832-8BA8-3750AA0C2A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9E439-2781-4D72-BF14-562335BC59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6F7F-2DD0-4860-9672-1A1ADB12B6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BF5BB-AE33-462F-A431-5FBDB0B7EF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38282-4D79-45EA-9EA7-529603B8CEA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C8761-168A-4242-99B2-E28F6033AD1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2D0F2-71FF-470C-AAFD-35403929C3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181DC8-4719-4CF6-A955-7320BA3A7A6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oleObject" Target="../embeddings/_____Microsoft_Office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o.mail.ru/frame.html?q=%F0%E5%EA%E8%20%EE%E7%E5%F0%E0%20%E1%EE%EB%EE%F2%E0%20%EC%EE%F0%FF%20%EE%EA%E5%E0%ED%FB&amp;imsrc=http://rb.foto.radikal.ru/0708/4d/fff62d23ddee.jpg&amp;rch=e&amp;jsa=1&amp;sf=300&amp;cf=317&amp;is=0&amp;type=al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1484783"/>
            <a:ext cx="9036495" cy="3456385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422C1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Проблемы и перспективы развития инженерных систем водопользования. </a:t>
            </a:r>
            <a:r>
              <a:rPr lang="ru-RU" sz="4000" b="1" dirty="0" smtClean="0">
                <a:solidFill>
                  <a:srgbClr val="422C1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422C16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4427538" y="5661025"/>
            <a:ext cx="4537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</a:rPr>
              <a:t>Ю.Л.Сколубович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YS Text"/>
              </a:rPr>
              <a:t>член-корреспондент РААСН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Федеральные программы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916832"/>
            <a:ext cx="8928992" cy="4525963"/>
          </a:xfrm>
        </p:spPr>
        <p:txBody>
          <a:bodyPr/>
          <a:lstStyle/>
          <a:p>
            <a:r>
              <a:rPr lang="ru-RU" sz="2000" dirty="0" smtClean="0"/>
              <a:t>Для решения водохозяйственных проблем за последние годы разработан ряд федеральных целевых программ: «Вода России ХХ</a:t>
            </a:r>
            <a:r>
              <a:rPr lang="en-US" sz="2000" dirty="0" smtClean="0"/>
              <a:t>I</a:t>
            </a:r>
            <a:r>
              <a:rPr lang="ru-RU" sz="2000" dirty="0" smtClean="0"/>
              <a:t> век»,  ФЦП «Возрождение Волги», «Обеспечение населения России питьевой водой», «Экология и природные ресурсы», «Жилище», программы социально-экономического развития регионов РФ, «Чистый воздух», "Чистая вода", "Оздоровление Волги", "Сохранение озера Байкал", "Сохранение уникальных водных объектов", "Сохранение биологического разнообразия и развитие биологического туризма", "Сохранение лесов",</a:t>
            </a:r>
            <a:r>
              <a:rPr lang="ru-RU" sz="2000" b="1" dirty="0" smtClean="0"/>
              <a:t> </a:t>
            </a:r>
            <a:r>
              <a:rPr lang="ru-RU" sz="2000" dirty="0" smtClean="0"/>
              <a:t> Федеральная целевая программа «Чистая вода» (Постановление Правительства Российской Федерации от 22 декабря 2010 г. N 1092 г. Москва "О федеральной целевой программе "Чистая вода" на 2011 - 2017 годы") и др. 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Финансирование программ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sz="2000" dirty="0" smtClean="0"/>
              <a:t>Отмечается недостаточное финансирование программы - 245 миллиардов рублей. Федеральный бюджет - 147,03 млрд. рублей, региональный бюджет - 12,552 млрд. рублей, внебюджетные источники - 85,468 млрд. рублей. </a:t>
            </a:r>
          </a:p>
          <a:p>
            <a:r>
              <a:rPr lang="ru-RU" sz="2000" dirty="0" smtClean="0"/>
              <a:t>В среднем одна станция обойдется бюджету в 12,25 млрд. рублей. На выделенные деньги можно построить12 станций за пять лет, а в России 85 регионов и в каждом не одна станция.</a:t>
            </a:r>
          </a:p>
          <a:p>
            <a:r>
              <a:rPr lang="ru-RU" sz="2000" dirty="0" smtClean="0"/>
              <a:t>Здесь не учтена стоимость прокладки трубопроводов, а их нужно заменить или восстановить 510 тыс. километров. Для замены всех изношенных водопроводных сетей текущими темпами их замены потребуется 39 лет. Объем инвестиций, необходимых для замены водопроводных сетей, в целом по Российской Федерации, составляет 3,193 трлн. руб.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5580112" cy="452596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5000" dirty="0" smtClean="0">
                <a:latin typeface="Arial" pitchFamily="34" charset="0"/>
                <a:cs typeface="Arial" pitchFamily="34" charset="0"/>
              </a:rPr>
              <a:t>Разработаны уникальные технологии и </a:t>
            </a:r>
            <a:r>
              <a:rPr lang="ru-RU" sz="5000" b="1" dirty="0" smtClean="0">
                <a:latin typeface="Arial" pitchFamily="34" charset="0"/>
                <a:cs typeface="Arial" pitchFamily="34" charset="0"/>
              </a:rPr>
              <a:t>сооружения подготовки питьевой воды из поверхностных и подземных источников 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промышленных регионов (патент №2328454)</a:t>
            </a:r>
          </a:p>
          <a:p>
            <a:pPr lvl="0" eaLnBrk="1" hangingPunct="1">
              <a:lnSpc>
                <a:spcPct val="120000"/>
              </a:lnSpc>
            </a:pPr>
            <a:r>
              <a:rPr lang="ru-RU" sz="5000" dirty="0" smtClean="0">
                <a:latin typeface="Arial" pitchFamily="34" charset="0"/>
                <a:cs typeface="Arial" pitchFamily="34" charset="0"/>
              </a:rPr>
              <a:t>Проведены исследования и предложены новые </a:t>
            </a:r>
            <a:r>
              <a:rPr lang="ru-RU" sz="5000" b="1" dirty="0" smtClean="0">
                <a:latin typeface="Arial" pitchFamily="34" charset="0"/>
                <a:cs typeface="Arial" pitchFamily="34" charset="0"/>
              </a:rPr>
              <a:t>сооружения очистки промышленных сточных вод 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(гальванических, шахтных, нефтесодержащих, поверхностных и других), позволившие сократить капитальные затраты на строительство до 30% за счет снижения количества и объемов сооружений. </a:t>
            </a:r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152" name="Номер слайда 15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4FC350E-3F2C-43F4-8EF7-059C7569A5FE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748464" cy="490537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Новые технологии и сооружения очистки природных и сточных вод</a:t>
            </a:r>
          </a:p>
        </p:txBody>
      </p:sp>
      <p:pic>
        <p:nvPicPr>
          <p:cNvPr id="118787" name="Picture 3" descr="1228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34799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Содержимое 2"/>
          <p:cNvSpPr txBox="1">
            <a:spLocks/>
          </p:cNvSpPr>
          <p:nvPr/>
        </p:nvSpPr>
        <p:spPr bwMode="auto">
          <a:xfrm>
            <a:off x="457200" y="3573016"/>
            <a:ext cx="6419056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44824"/>
            <a:ext cx="5004048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Созданы теоретические основы расчета фильтровальных водоочистных сооружений с расширенным слоем загрузки, включающие физическую и математическую модели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Разработана конструкция реактора-осветлителя на базе собственной теории процесса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2805D1-B445-4E7A-8ADE-E612AB5C97E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21702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Новое направление очистки воды - фильтрование в расширенном слое загрузки</a:t>
            </a:r>
            <a:endParaRPr lang="ru-RU" sz="32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SCF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48499"/>
            <a:ext cx="3785471" cy="50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68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Новая конструкция дегазатора-окислителя с электроимпульсной обработкой воды и системой регенерации загрузки (патент № 2238248)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Номер слайда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806B6C-5C98-4815-8DC6-0CA3743881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4644008" y="1916832"/>
          <a:ext cx="3960638" cy="2438670"/>
        </p:xfrm>
        <a:graphic>
          <a:graphicData uri="http://schemas.openxmlformats.org/presentationml/2006/ole">
            <p:oleObj spid="_x0000_s3074" name="Лист" r:id="rId3" imgW="4236720" imgH="3230880" progId="Excel.Sheet.8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4499992" y="4368308"/>
          <a:ext cx="4355976" cy="2489692"/>
        </p:xfrm>
        <a:graphic>
          <a:graphicData uri="http://schemas.openxmlformats.org/presentationml/2006/ole">
            <p:oleObj spid="_x0000_s3075" name="Лист" r:id="rId4" imgW="4907280" imgH="3307080" progId="Excel.Sheet.8">
              <p:embed/>
            </p:oleObj>
          </a:graphicData>
        </a:graphic>
      </p:graphicFrame>
      <p:sp>
        <p:nvSpPr>
          <p:cNvPr id="93189" name="Text Box 112"/>
          <p:cNvSpPr txBox="1"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2400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2205038"/>
            <a:ext cx="3384550" cy="3529012"/>
            <a:chOff x="1067" y="2263"/>
            <a:chExt cx="9216" cy="6624"/>
          </a:xfrm>
        </p:grpSpPr>
        <p:sp>
          <p:nvSpPr>
            <p:cNvPr id="93195" name="Rectangle 70"/>
            <p:cNvSpPr>
              <a:spLocks noChangeArrowheads="1"/>
            </p:cNvSpPr>
            <p:nvPr/>
          </p:nvSpPr>
          <p:spPr bwMode="auto">
            <a:xfrm>
              <a:off x="2939" y="2695"/>
              <a:ext cx="1008" cy="414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196" name="Rectangle 69"/>
            <p:cNvSpPr>
              <a:spLocks noChangeArrowheads="1"/>
            </p:cNvSpPr>
            <p:nvPr/>
          </p:nvSpPr>
          <p:spPr bwMode="auto">
            <a:xfrm>
              <a:off x="1931" y="6839"/>
              <a:ext cx="3888" cy="20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197" name="Oval 68"/>
            <p:cNvSpPr>
              <a:spLocks noChangeArrowheads="1"/>
            </p:cNvSpPr>
            <p:nvPr/>
          </p:nvSpPr>
          <p:spPr bwMode="auto">
            <a:xfrm>
              <a:off x="1931" y="6151"/>
              <a:ext cx="432" cy="5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198" name="Line 67"/>
            <p:cNvSpPr>
              <a:spLocks noChangeShapeType="1"/>
            </p:cNvSpPr>
            <p:nvPr/>
          </p:nvSpPr>
          <p:spPr bwMode="auto">
            <a:xfrm>
              <a:off x="2363" y="65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99" name="Line 66"/>
            <p:cNvSpPr>
              <a:spLocks noChangeShapeType="1"/>
            </p:cNvSpPr>
            <p:nvPr/>
          </p:nvSpPr>
          <p:spPr bwMode="auto">
            <a:xfrm>
              <a:off x="1067" y="2551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0" name="Line 65"/>
            <p:cNvSpPr>
              <a:spLocks noChangeShapeType="1"/>
            </p:cNvSpPr>
            <p:nvPr/>
          </p:nvSpPr>
          <p:spPr bwMode="auto">
            <a:xfrm>
              <a:off x="3083" y="2551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1" name="Line 64"/>
            <p:cNvSpPr>
              <a:spLocks noChangeShapeType="1"/>
            </p:cNvSpPr>
            <p:nvPr/>
          </p:nvSpPr>
          <p:spPr bwMode="auto">
            <a:xfrm>
              <a:off x="2939" y="3991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2" name="Line 63"/>
            <p:cNvSpPr>
              <a:spLocks noChangeShapeType="1"/>
            </p:cNvSpPr>
            <p:nvPr/>
          </p:nvSpPr>
          <p:spPr bwMode="auto">
            <a:xfrm>
              <a:off x="2939" y="4567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3" name="Line 62"/>
            <p:cNvSpPr>
              <a:spLocks noChangeShapeType="1"/>
            </p:cNvSpPr>
            <p:nvPr/>
          </p:nvSpPr>
          <p:spPr bwMode="auto">
            <a:xfrm>
              <a:off x="2939" y="5143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4" name="Line 61"/>
            <p:cNvSpPr>
              <a:spLocks noChangeShapeType="1"/>
            </p:cNvSpPr>
            <p:nvPr/>
          </p:nvSpPr>
          <p:spPr bwMode="auto">
            <a:xfrm>
              <a:off x="2939" y="3703"/>
              <a:ext cx="1008" cy="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5" name="Line 60"/>
            <p:cNvSpPr>
              <a:spLocks noChangeShapeType="1"/>
            </p:cNvSpPr>
            <p:nvPr/>
          </p:nvSpPr>
          <p:spPr bwMode="auto">
            <a:xfrm>
              <a:off x="2939" y="4279"/>
              <a:ext cx="1008" cy="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6" name="Line 59"/>
            <p:cNvSpPr>
              <a:spLocks noChangeShapeType="1"/>
            </p:cNvSpPr>
            <p:nvPr/>
          </p:nvSpPr>
          <p:spPr bwMode="auto">
            <a:xfrm>
              <a:off x="2939" y="4855"/>
              <a:ext cx="1008" cy="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7" name="Oval 58"/>
            <p:cNvSpPr>
              <a:spLocks noChangeArrowheads="1"/>
            </p:cNvSpPr>
            <p:nvPr/>
          </p:nvSpPr>
          <p:spPr bwMode="auto">
            <a:xfrm>
              <a:off x="6395" y="7991"/>
              <a:ext cx="432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08" name="Line 57"/>
            <p:cNvSpPr>
              <a:spLocks noChangeShapeType="1"/>
            </p:cNvSpPr>
            <p:nvPr/>
          </p:nvSpPr>
          <p:spPr bwMode="auto">
            <a:xfrm>
              <a:off x="5819" y="842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09" name="Rectangle 56"/>
            <p:cNvSpPr>
              <a:spLocks noChangeArrowheads="1"/>
            </p:cNvSpPr>
            <p:nvPr/>
          </p:nvSpPr>
          <p:spPr bwMode="auto">
            <a:xfrm>
              <a:off x="8411" y="4999"/>
              <a:ext cx="1152" cy="38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10" name="Line 55"/>
            <p:cNvSpPr>
              <a:spLocks noChangeShapeType="1"/>
            </p:cNvSpPr>
            <p:nvPr/>
          </p:nvSpPr>
          <p:spPr bwMode="auto">
            <a:xfrm flipV="1">
              <a:off x="7115" y="3559"/>
              <a:ext cx="0" cy="4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1" name="Line 54"/>
            <p:cNvSpPr>
              <a:spLocks noChangeShapeType="1"/>
            </p:cNvSpPr>
            <p:nvPr/>
          </p:nvSpPr>
          <p:spPr bwMode="auto">
            <a:xfrm>
              <a:off x="7979" y="5719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2" name="Line 53"/>
            <p:cNvSpPr>
              <a:spLocks noChangeShapeType="1"/>
            </p:cNvSpPr>
            <p:nvPr/>
          </p:nvSpPr>
          <p:spPr bwMode="auto">
            <a:xfrm flipV="1">
              <a:off x="8843" y="5575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3" name="Line 52"/>
            <p:cNvSpPr>
              <a:spLocks noChangeShapeType="1"/>
            </p:cNvSpPr>
            <p:nvPr/>
          </p:nvSpPr>
          <p:spPr bwMode="auto">
            <a:xfrm>
              <a:off x="8411" y="6151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4" name="Line 51"/>
            <p:cNvSpPr>
              <a:spLocks noChangeShapeType="1"/>
            </p:cNvSpPr>
            <p:nvPr/>
          </p:nvSpPr>
          <p:spPr bwMode="auto">
            <a:xfrm>
              <a:off x="8555" y="8743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5" name="Line 50"/>
            <p:cNvSpPr>
              <a:spLocks noChangeShapeType="1"/>
            </p:cNvSpPr>
            <p:nvPr/>
          </p:nvSpPr>
          <p:spPr bwMode="auto">
            <a:xfrm>
              <a:off x="1931" y="7271"/>
              <a:ext cx="3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6" name="Line 49"/>
            <p:cNvSpPr>
              <a:spLocks noChangeShapeType="1"/>
            </p:cNvSpPr>
            <p:nvPr/>
          </p:nvSpPr>
          <p:spPr bwMode="auto">
            <a:xfrm>
              <a:off x="8987" y="6439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7" name="Line 48"/>
            <p:cNvSpPr>
              <a:spLocks noChangeShapeType="1"/>
            </p:cNvSpPr>
            <p:nvPr/>
          </p:nvSpPr>
          <p:spPr bwMode="auto">
            <a:xfrm>
              <a:off x="3515" y="4823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8" name="Line 47"/>
            <p:cNvSpPr>
              <a:spLocks noChangeShapeType="1"/>
            </p:cNvSpPr>
            <p:nvPr/>
          </p:nvSpPr>
          <p:spPr bwMode="auto">
            <a:xfrm flipV="1">
              <a:off x="3227" y="4103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19" name="Line 46"/>
            <p:cNvSpPr>
              <a:spLocks noChangeShapeType="1"/>
            </p:cNvSpPr>
            <p:nvPr/>
          </p:nvSpPr>
          <p:spPr bwMode="auto">
            <a:xfrm flipV="1">
              <a:off x="3515" y="2263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20" name="Text Box 45"/>
            <p:cNvSpPr txBox="1">
              <a:spLocks noChangeArrowheads="1"/>
            </p:cNvSpPr>
            <p:nvPr/>
          </p:nvSpPr>
          <p:spPr bwMode="auto">
            <a:xfrm>
              <a:off x="1067" y="2551"/>
              <a:ext cx="57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93221" name="Text Box 44"/>
            <p:cNvSpPr txBox="1">
              <a:spLocks noChangeArrowheads="1"/>
            </p:cNvSpPr>
            <p:nvPr/>
          </p:nvSpPr>
          <p:spPr bwMode="auto">
            <a:xfrm>
              <a:off x="3083" y="3127"/>
              <a:ext cx="72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93222" name="Text Box 43"/>
            <p:cNvSpPr txBox="1">
              <a:spLocks noChangeArrowheads="1"/>
            </p:cNvSpPr>
            <p:nvPr/>
          </p:nvSpPr>
          <p:spPr bwMode="auto">
            <a:xfrm>
              <a:off x="3947" y="543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93223" name="Text Box 42"/>
            <p:cNvSpPr txBox="1">
              <a:spLocks noChangeArrowheads="1"/>
            </p:cNvSpPr>
            <p:nvPr/>
          </p:nvSpPr>
          <p:spPr bwMode="auto">
            <a:xfrm>
              <a:off x="5243" y="5719"/>
              <a:ext cx="57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93224" name="Text Box 41"/>
            <p:cNvSpPr txBox="1">
              <a:spLocks noChangeArrowheads="1"/>
            </p:cNvSpPr>
            <p:nvPr/>
          </p:nvSpPr>
          <p:spPr bwMode="auto">
            <a:xfrm>
              <a:off x="1499" y="5863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93225" name="Text Box 40"/>
            <p:cNvSpPr txBox="1">
              <a:spLocks noChangeArrowheads="1"/>
            </p:cNvSpPr>
            <p:nvPr/>
          </p:nvSpPr>
          <p:spPr bwMode="auto">
            <a:xfrm>
              <a:off x="3947" y="7591"/>
              <a:ext cx="8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6</a:t>
              </a:r>
              <a:endParaRPr lang="ru-RU"/>
            </a:p>
          </p:txBody>
        </p:sp>
        <p:sp>
          <p:nvSpPr>
            <p:cNvPr id="93226" name="Text Box 39"/>
            <p:cNvSpPr txBox="1">
              <a:spLocks noChangeArrowheads="1"/>
            </p:cNvSpPr>
            <p:nvPr/>
          </p:nvSpPr>
          <p:spPr bwMode="auto">
            <a:xfrm>
              <a:off x="6107" y="7591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7</a:t>
              </a:r>
              <a:endParaRPr lang="ru-RU"/>
            </a:p>
          </p:txBody>
        </p:sp>
        <p:sp>
          <p:nvSpPr>
            <p:cNvPr id="93227" name="Text Box 38"/>
            <p:cNvSpPr txBox="1">
              <a:spLocks noChangeArrowheads="1"/>
            </p:cNvSpPr>
            <p:nvPr/>
          </p:nvSpPr>
          <p:spPr bwMode="auto">
            <a:xfrm>
              <a:off x="5531" y="3559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14</a:t>
              </a:r>
              <a:endParaRPr lang="ru-RU"/>
            </a:p>
          </p:txBody>
        </p:sp>
        <p:sp>
          <p:nvSpPr>
            <p:cNvPr id="93228" name="Line 37"/>
            <p:cNvSpPr>
              <a:spLocks noChangeShapeType="1"/>
            </p:cNvSpPr>
            <p:nvPr/>
          </p:nvSpPr>
          <p:spPr bwMode="auto">
            <a:xfrm>
              <a:off x="6827" y="8455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29" name="Rectangle 36"/>
            <p:cNvSpPr>
              <a:spLocks noChangeArrowheads="1"/>
            </p:cNvSpPr>
            <p:nvPr/>
          </p:nvSpPr>
          <p:spPr bwMode="auto">
            <a:xfrm>
              <a:off x="7403" y="3703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30" name="Rectangle 35"/>
            <p:cNvSpPr>
              <a:spLocks noChangeArrowheads="1"/>
            </p:cNvSpPr>
            <p:nvPr/>
          </p:nvSpPr>
          <p:spPr bwMode="auto">
            <a:xfrm>
              <a:off x="5963" y="2695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31" name="Rectangle 34"/>
            <p:cNvSpPr>
              <a:spLocks noChangeArrowheads="1"/>
            </p:cNvSpPr>
            <p:nvPr/>
          </p:nvSpPr>
          <p:spPr bwMode="auto">
            <a:xfrm>
              <a:off x="5099" y="2695"/>
              <a:ext cx="57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32" name="Line 33"/>
            <p:cNvSpPr>
              <a:spLocks noChangeShapeType="1"/>
            </p:cNvSpPr>
            <p:nvPr/>
          </p:nvSpPr>
          <p:spPr bwMode="auto">
            <a:xfrm>
              <a:off x="7115" y="3559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33" name="Line 32"/>
            <p:cNvSpPr>
              <a:spLocks noChangeShapeType="1"/>
            </p:cNvSpPr>
            <p:nvPr/>
          </p:nvSpPr>
          <p:spPr bwMode="auto">
            <a:xfrm>
              <a:off x="7835" y="3559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34" name="Line 31"/>
            <p:cNvSpPr>
              <a:spLocks noChangeShapeType="1"/>
            </p:cNvSpPr>
            <p:nvPr/>
          </p:nvSpPr>
          <p:spPr bwMode="auto">
            <a:xfrm flipV="1">
              <a:off x="7691" y="384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35" name="Line 30"/>
            <p:cNvSpPr>
              <a:spLocks noChangeShapeType="1"/>
            </p:cNvSpPr>
            <p:nvPr/>
          </p:nvSpPr>
          <p:spPr bwMode="auto">
            <a:xfrm flipV="1">
              <a:off x="7979" y="4135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36" name="Rectangle 29"/>
            <p:cNvSpPr>
              <a:spLocks noChangeArrowheads="1"/>
            </p:cNvSpPr>
            <p:nvPr/>
          </p:nvSpPr>
          <p:spPr bwMode="auto">
            <a:xfrm>
              <a:off x="7691" y="4567"/>
              <a:ext cx="432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37" name="Line 28"/>
            <p:cNvSpPr>
              <a:spLocks noChangeShapeType="1"/>
            </p:cNvSpPr>
            <p:nvPr/>
          </p:nvSpPr>
          <p:spPr bwMode="auto">
            <a:xfrm>
              <a:off x="7979" y="4855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38" name="Oval 27"/>
            <p:cNvSpPr>
              <a:spLocks noChangeArrowheads="1"/>
            </p:cNvSpPr>
            <p:nvPr/>
          </p:nvSpPr>
          <p:spPr bwMode="auto">
            <a:xfrm>
              <a:off x="5243" y="3991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39" name="Oval 26"/>
            <p:cNvSpPr>
              <a:spLocks noChangeArrowheads="1"/>
            </p:cNvSpPr>
            <p:nvPr/>
          </p:nvSpPr>
          <p:spPr bwMode="auto">
            <a:xfrm>
              <a:off x="6107" y="3991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40" name="Line 25"/>
            <p:cNvSpPr>
              <a:spLocks noChangeShapeType="1"/>
            </p:cNvSpPr>
            <p:nvPr/>
          </p:nvSpPr>
          <p:spPr bwMode="auto">
            <a:xfrm>
              <a:off x="5387" y="355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1" name="Line 24"/>
            <p:cNvSpPr>
              <a:spLocks noChangeShapeType="1"/>
            </p:cNvSpPr>
            <p:nvPr/>
          </p:nvSpPr>
          <p:spPr bwMode="auto">
            <a:xfrm>
              <a:off x="5387" y="4279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2" name="Line 23"/>
            <p:cNvSpPr>
              <a:spLocks noChangeShapeType="1"/>
            </p:cNvSpPr>
            <p:nvPr/>
          </p:nvSpPr>
          <p:spPr bwMode="auto">
            <a:xfrm>
              <a:off x="5387" y="4423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3" name="Line 22"/>
            <p:cNvSpPr>
              <a:spLocks noChangeShapeType="1"/>
            </p:cNvSpPr>
            <p:nvPr/>
          </p:nvSpPr>
          <p:spPr bwMode="auto">
            <a:xfrm>
              <a:off x="7691" y="4423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4" name="Line 21"/>
            <p:cNvSpPr>
              <a:spLocks noChangeShapeType="1"/>
            </p:cNvSpPr>
            <p:nvPr/>
          </p:nvSpPr>
          <p:spPr bwMode="auto">
            <a:xfrm>
              <a:off x="6251" y="355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5" name="Line 20"/>
            <p:cNvSpPr>
              <a:spLocks noChangeShapeType="1"/>
            </p:cNvSpPr>
            <p:nvPr/>
          </p:nvSpPr>
          <p:spPr bwMode="auto">
            <a:xfrm>
              <a:off x="6251" y="4279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6" name="Line 19"/>
            <p:cNvSpPr>
              <a:spLocks noChangeShapeType="1"/>
            </p:cNvSpPr>
            <p:nvPr/>
          </p:nvSpPr>
          <p:spPr bwMode="auto">
            <a:xfrm>
              <a:off x="7691" y="4279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7" name="Rectangle 18"/>
            <p:cNvSpPr>
              <a:spLocks noChangeArrowheads="1"/>
            </p:cNvSpPr>
            <p:nvPr/>
          </p:nvSpPr>
          <p:spPr bwMode="auto">
            <a:xfrm>
              <a:off x="2939" y="5575"/>
              <a:ext cx="1008" cy="4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48" name="Line 17"/>
            <p:cNvSpPr>
              <a:spLocks noChangeShapeType="1"/>
            </p:cNvSpPr>
            <p:nvPr/>
          </p:nvSpPr>
          <p:spPr bwMode="auto">
            <a:xfrm>
              <a:off x="3083" y="5863"/>
              <a:ext cx="10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49" name="Rectangle 16"/>
            <p:cNvSpPr>
              <a:spLocks noChangeArrowheads="1"/>
            </p:cNvSpPr>
            <p:nvPr/>
          </p:nvSpPr>
          <p:spPr bwMode="auto">
            <a:xfrm>
              <a:off x="4667" y="5719"/>
              <a:ext cx="576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ru-RU"/>
            </a:p>
          </p:txBody>
        </p:sp>
        <p:sp>
          <p:nvSpPr>
            <p:cNvPr id="93250" name="Freeform 15"/>
            <p:cNvSpPr>
              <a:spLocks/>
            </p:cNvSpPr>
            <p:nvPr/>
          </p:nvSpPr>
          <p:spPr bwMode="auto">
            <a:xfrm>
              <a:off x="4091" y="5851"/>
              <a:ext cx="580" cy="540"/>
            </a:xfrm>
            <a:custGeom>
              <a:avLst/>
              <a:gdLst>
                <a:gd name="T0" fmla="*/ 0 w 580"/>
                <a:gd name="T1" fmla="*/ 0 h 540"/>
                <a:gd name="T2" fmla="*/ 200 w 580"/>
                <a:gd name="T3" fmla="*/ 80 h 540"/>
                <a:gd name="T4" fmla="*/ 260 w 580"/>
                <a:gd name="T5" fmla="*/ 280 h 540"/>
                <a:gd name="T6" fmla="*/ 320 w 580"/>
                <a:gd name="T7" fmla="*/ 320 h 540"/>
                <a:gd name="T8" fmla="*/ 360 w 580"/>
                <a:gd name="T9" fmla="*/ 380 h 540"/>
                <a:gd name="T10" fmla="*/ 380 w 580"/>
                <a:gd name="T11" fmla="*/ 440 h 540"/>
                <a:gd name="T12" fmla="*/ 580 w 580"/>
                <a:gd name="T13" fmla="*/ 540 h 5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0"/>
                <a:gd name="T22" fmla="*/ 0 h 540"/>
                <a:gd name="T23" fmla="*/ 580 w 580"/>
                <a:gd name="T24" fmla="*/ 540 h 5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0" h="540">
                  <a:moveTo>
                    <a:pt x="0" y="0"/>
                  </a:moveTo>
                  <a:cubicBezTo>
                    <a:pt x="19" y="5"/>
                    <a:pt x="171" y="33"/>
                    <a:pt x="200" y="80"/>
                  </a:cubicBezTo>
                  <a:cubicBezTo>
                    <a:pt x="237" y="139"/>
                    <a:pt x="221" y="222"/>
                    <a:pt x="260" y="280"/>
                  </a:cubicBezTo>
                  <a:cubicBezTo>
                    <a:pt x="273" y="300"/>
                    <a:pt x="300" y="307"/>
                    <a:pt x="320" y="320"/>
                  </a:cubicBezTo>
                  <a:cubicBezTo>
                    <a:pt x="333" y="340"/>
                    <a:pt x="349" y="359"/>
                    <a:pt x="360" y="380"/>
                  </a:cubicBezTo>
                  <a:cubicBezTo>
                    <a:pt x="369" y="399"/>
                    <a:pt x="368" y="422"/>
                    <a:pt x="380" y="440"/>
                  </a:cubicBezTo>
                  <a:cubicBezTo>
                    <a:pt x="424" y="506"/>
                    <a:pt x="502" y="540"/>
                    <a:pt x="58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51" name="Line 14"/>
            <p:cNvSpPr>
              <a:spLocks noChangeShapeType="1"/>
            </p:cNvSpPr>
            <p:nvPr/>
          </p:nvSpPr>
          <p:spPr bwMode="auto">
            <a:xfrm>
              <a:off x="3083" y="5719"/>
              <a:ext cx="10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52" name="Freeform 13"/>
            <p:cNvSpPr>
              <a:spLocks/>
            </p:cNvSpPr>
            <p:nvPr/>
          </p:nvSpPr>
          <p:spPr bwMode="auto">
            <a:xfrm>
              <a:off x="4071" y="5711"/>
              <a:ext cx="591" cy="520"/>
            </a:xfrm>
            <a:custGeom>
              <a:avLst/>
              <a:gdLst>
                <a:gd name="T0" fmla="*/ 0 w 591"/>
                <a:gd name="T1" fmla="*/ 0 h 520"/>
                <a:gd name="T2" fmla="*/ 120 w 591"/>
                <a:gd name="T3" fmla="*/ 60 h 520"/>
                <a:gd name="T4" fmla="*/ 220 w 591"/>
                <a:gd name="T5" fmla="*/ 160 h 520"/>
                <a:gd name="T6" fmla="*/ 400 w 591"/>
                <a:gd name="T7" fmla="*/ 240 h 520"/>
                <a:gd name="T8" fmla="*/ 540 w 591"/>
                <a:gd name="T9" fmla="*/ 400 h 520"/>
                <a:gd name="T10" fmla="*/ 580 w 591"/>
                <a:gd name="T11" fmla="*/ 520 h 5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1"/>
                <a:gd name="T19" fmla="*/ 0 h 520"/>
                <a:gd name="T20" fmla="*/ 591 w 591"/>
                <a:gd name="T21" fmla="*/ 520 h 5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1" h="520">
                  <a:moveTo>
                    <a:pt x="0" y="0"/>
                  </a:moveTo>
                  <a:cubicBezTo>
                    <a:pt x="49" y="16"/>
                    <a:pt x="81" y="21"/>
                    <a:pt x="120" y="60"/>
                  </a:cubicBezTo>
                  <a:cubicBezTo>
                    <a:pt x="189" y="129"/>
                    <a:pt x="124" y="117"/>
                    <a:pt x="220" y="160"/>
                  </a:cubicBezTo>
                  <a:cubicBezTo>
                    <a:pt x="434" y="255"/>
                    <a:pt x="264" y="149"/>
                    <a:pt x="400" y="240"/>
                  </a:cubicBezTo>
                  <a:cubicBezTo>
                    <a:pt x="493" y="380"/>
                    <a:pt x="440" y="333"/>
                    <a:pt x="540" y="400"/>
                  </a:cubicBezTo>
                  <a:cubicBezTo>
                    <a:pt x="591" y="477"/>
                    <a:pt x="580" y="436"/>
                    <a:pt x="580" y="5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53" name="Text Box 12"/>
            <p:cNvSpPr txBox="1">
              <a:spLocks noChangeArrowheads="1"/>
            </p:cNvSpPr>
            <p:nvPr/>
          </p:nvSpPr>
          <p:spPr bwMode="auto">
            <a:xfrm>
              <a:off x="8123" y="3271"/>
              <a:ext cx="57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8</a:t>
              </a:r>
              <a:endParaRPr lang="ru-RU"/>
            </a:p>
          </p:txBody>
        </p:sp>
        <p:sp>
          <p:nvSpPr>
            <p:cNvPr id="93254" name="Text Box 11"/>
            <p:cNvSpPr txBox="1">
              <a:spLocks noChangeArrowheads="1"/>
            </p:cNvSpPr>
            <p:nvPr/>
          </p:nvSpPr>
          <p:spPr bwMode="auto">
            <a:xfrm>
              <a:off x="8123" y="4279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9</a:t>
              </a:r>
              <a:endParaRPr lang="ru-RU"/>
            </a:p>
          </p:txBody>
        </p:sp>
        <p:sp>
          <p:nvSpPr>
            <p:cNvPr id="93255" name="Text Box 10"/>
            <p:cNvSpPr txBox="1">
              <a:spLocks noChangeArrowheads="1"/>
            </p:cNvSpPr>
            <p:nvPr/>
          </p:nvSpPr>
          <p:spPr bwMode="auto">
            <a:xfrm>
              <a:off x="8699" y="5143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10</a:t>
              </a:r>
              <a:endParaRPr lang="ru-RU"/>
            </a:p>
          </p:txBody>
        </p:sp>
        <p:sp>
          <p:nvSpPr>
            <p:cNvPr id="93256" name="Text Box 9"/>
            <p:cNvSpPr txBox="1">
              <a:spLocks noChangeArrowheads="1"/>
            </p:cNvSpPr>
            <p:nvPr/>
          </p:nvSpPr>
          <p:spPr bwMode="auto">
            <a:xfrm>
              <a:off x="5099" y="2839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cs typeface="Times New Roman" pitchFamily="18" charset="0"/>
                </a:rPr>
                <a:t>12</a:t>
              </a:r>
              <a:endParaRPr lang="ru-RU" sz="1200"/>
            </a:p>
          </p:txBody>
        </p:sp>
        <p:sp>
          <p:nvSpPr>
            <p:cNvPr id="93257" name="Text Box 8"/>
            <p:cNvSpPr txBox="1">
              <a:spLocks noChangeArrowheads="1"/>
            </p:cNvSpPr>
            <p:nvPr/>
          </p:nvSpPr>
          <p:spPr bwMode="auto">
            <a:xfrm>
              <a:off x="5963" y="2839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13</a:t>
              </a:r>
              <a:endParaRPr lang="ru-RU"/>
            </a:p>
          </p:txBody>
        </p:sp>
        <p:sp>
          <p:nvSpPr>
            <p:cNvPr id="93258" name="Text Box 7"/>
            <p:cNvSpPr txBox="1">
              <a:spLocks noChangeArrowheads="1"/>
            </p:cNvSpPr>
            <p:nvPr/>
          </p:nvSpPr>
          <p:spPr bwMode="auto">
            <a:xfrm>
              <a:off x="9563" y="8167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cs typeface="Times New Roman" pitchFamily="18" charset="0"/>
                </a:rPr>
                <a:t>11</a:t>
              </a:r>
              <a:endParaRPr lang="ru-RU"/>
            </a:p>
          </p:txBody>
        </p:sp>
      </p:grpSp>
      <p:sp>
        <p:nvSpPr>
          <p:cNvPr id="93191" name="Rectangle 115"/>
          <p:cNvSpPr>
            <a:spLocks noChangeArrowheads="1"/>
          </p:cNvSpPr>
          <p:nvPr/>
        </p:nvSpPr>
        <p:spPr bwMode="auto">
          <a:xfrm>
            <a:off x="-2476500" y="-120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ru-RU"/>
          </a:p>
        </p:txBody>
      </p:sp>
      <p:sp>
        <p:nvSpPr>
          <p:cNvPr id="93192" name="Rectangle 133"/>
          <p:cNvSpPr>
            <a:spLocks noChangeArrowheads="1"/>
          </p:cNvSpPr>
          <p:nvPr/>
        </p:nvSpPr>
        <p:spPr bwMode="auto">
          <a:xfrm>
            <a:off x="-2476500" y="-1204913"/>
            <a:ext cx="1841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000">
              <a:cs typeface="Times New Roman" pitchFamily="18" charset="0"/>
            </a:endParaRPr>
          </a:p>
          <a:p>
            <a:pPr eaLnBrk="0" hangingPunct="0"/>
            <a:r>
              <a:rPr lang="ru-RU" sz="1000">
                <a:cs typeface="Times New Roman" pitchFamily="18" charset="0"/>
              </a:rPr>
              <a:t/>
            </a:r>
            <a:br>
              <a:rPr lang="ru-RU" sz="1000">
                <a:cs typeface="Times New Roman" pitchFamily="18" charset="0"/>
              </a:rPr>
            </a:br>
            <a:endParaRPr lang="ru-RU"/>
          </a:p>
        </p:txBody>
      </p:sp>
      <p:pic>
        <p:nvPicPr>
          <p:cNvPr id="93193" name="Picture 4" descr="07260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3438814" cy="45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 descr="Копия Чертежи-Mode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340768"/>
            <a:ext cx="3880370" cy="2909764"/>
          </a:xfrm>
          <a:ln>
            <a:solidFill>
              <a:schemeClr val="bg1"/>
            </a:solidFill>
          </a:ln>
        </p:spPr>
      </p:pic>
      <p:sp>
        <p:nvSpPr>
          <p:cNvPr id="1946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fld id="{7D75FD15-8EB4-40FE-ACD9-1B1A14B6A6DA}" type="slidenum">
              <a:rPr lang="ru-RU" sz="2000"/>
              <a:pPr algn="ctr">
                <a:defRPr/>
              </a:pPr>
              <a:t>15</a:t>
            </a:fld>
            <a:endParaRPr lang="ru-RU" sz="20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>Новые сооружения, материалы и реагенты</a:t>
            </a:r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3124200" y="3276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6248400" y="4953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72816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Разработаны </a:t>
            </a:r>
            <a:r>
              <a:rPr lang="ru-RU" b="1" dirty="0" smtClean="0"/>
              <a:t>новые эффективные сооружения </a:t>
            </a:r>
            <a:r>
              <a:rPr lang="ru-RU" dirty="0" smtClean="0"/>
              <a:t>по обработке и утилизации промывных сточных вод и осадков</a:t>
            </a:r>
            <a:r>
              <a:rPr lang="ru-RU" sz="1600" dirty="0" smtClean="0"/>
              <a:t> (патенты </a:t>
            </a:r>
            <a:r>
              <a:rPr lang="ru-RU" dirty="0" smtClean="0"/>
              <a:t>№ 2094387,  № 2246452, №2372297</a:t>
            </a:r>
            <a:r>
              <a:rPr lang="ru-RU" sz="1600" dirty="0" smtClean="0"/>
              <a:t>) .</a:t>
            </a:r>
            <a:br>
              <a:rPr lang="ru-RU" sz="1600" dirty="0" smtClean="0"/>
            </a:br>
            <a:r>
              <a:rPr lang="ru-RU" dirty="0" smtClean="0"/>
              <a:t>- Предложены </a:t>
            </a:r>
            <a:r>
              <a:rPr lang="ru-RU" b="1" dirty="0" smtClean="0"/>
              <a:t>стохастические математические модели </a:t>
            </a:r>
            <a:r>
              <a:rPr lang="ru-RU" dirty="0" smtClean="0"/>
              <a:t>оценки сооружений очистки промывных вод, основанные на теории массового обслуживания.</a:t>
            </a:r>
          </a:p>
          <a:p>
            <a:r>
              <a:rPr lang="ru-RU" dirty="0" smtClean="0"/>
              <a:t>Разработаны, получены и внедрены: </a:t>
            </a:r>
          </a:p>
          <a:p>
            <a:r>
              <a:rPr lang="ru-RU" dirty="0" smtClean="0"/>
              <a:t>- каталитически активный фильтрующий материал (АРП);</a:t>
            </a:r>
          </a:p>
          <a:p>
            <a:pPr>
              <a:buFontTx/>
              <a:buChar char="-"/>
            </a:pPr>
            <a:r>
              <a:rPr lang="ru-RU" dirty="0" smtClean="0"/>
              <a:t> модифицированный угольный сорбент;</a:t>
            </a:r>
          </a:p>
          <a:p>
            <a:pPr>
              <a:buFontTx/>
              <a:buChar char="-"/>
            </a:pPr>
            <a:r>
              <a:rPr lang="ru-RU" dirty="0" smtClean="0"/>
              <a:t> комплексные реагенты </a:t>
            </a:r>
            <a:r>
              <a:rPr lang="ru-RU" dirty="0" err="1" smtClean="0"/>
              <a:t>Кемфлок</a:t>
            </a:r>
            <a:r>
              <a:rPr lang="ru-RU" dirty="0" smtClean="0"/>
              <a:t>, СК-1. </a:t>
            </a:r>
          </a:p>
          <a:p>
            <a:endParaRPr lang="ru-RU" dirty="0" smtClean="0"/>
          </a:p>
        </p:txBody>
      </p:sp>
      <p:pic>
        <p:nvPicPr>
          <p:cNvPr id="10" name="Рисунок 9" descr="ÐÐ¾ÑÐ¾Ð¶ÐµÐµ Ð¸Ð·Ð¾Ð±ÑÐ°Ð¶ÐµÐ½Ð¸Ðµ"/>
          <p:cNvPicPr/>
          <p:nvPr/>
        </p:nvPicPr>
        <p:blipFill>
          <a:blip r:embed="rId4" cstate="print"/>
          <a:srcRect l="12282" t="9447" r="9448" b="9447"/>
          <a:stretch>
            <a:fillRect/>
          </a:stretch>
        </p:blipFill>
        <p:spPr bwMode="auto">
          <a:xfrm>
            <a:off x="7236296" y="4437112"/>
            <a:ext cx="1797054" cy="184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5" cstate="print"/>
          <a:srcRect t="13705" b="1392"/>
          <a:stretch/>
        </p:blipFill>
        <p:spPr>
          <a:xfrm>
            <a:off x="5076056" y="4581128"/>
            <a:ext cx="2073910" cy="14832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Box 9"/>
          <p:cNvSpPr txBox="1">
            <a:spLocks noChangeArrowheads="1"/>
          </p:cNvSpPr>
          <p:nvPr/>
        </p:nvSpPr>
        <p:spPr bwMode="auto">
          <a:xfrm>
            <a:off x="251520" y="11663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Новая технология обеззараживания </a:t>
            </a:r>
            <a:r>
              <a:rPr lang="ru-RU" sz="2800" b="1" dirty="0"/>
              <a:t>воды </a:t>
            </a:r>
            <a:r>
              <a:rPr lang="ru-RU" sz="2800" b="1" dirty="0" smtClean="0"/>
              <a:t>техническим гипохлоритом натрия взамен жидкого хлора</a:t>
            </a:r>
            <a:endParaRPr lang="ru-RU" sz="2800" b="1" dirty="0"/>
          </a:p>
        </p:txBody>
      </p:sp>
      <p:sp>
        <p:nvSpPr>
          <p:cNvPr id="126980" name="TextBox 6"/>
          <p:cNvSpPr txBox="1">
            <a:spLocks noChangeArrowheads="1"/>
          </p:cNvSpPr>
          <p:nvPr/>
        </p:nvSpPr>
        <p:spPr bwMode="auto">
          <a:xfrm>
            <a:off x="3779912" y="1700808"/>
            <a:ext cx="536408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2000" dirty="0" smtClean="0"/>
              <a:t>разработаны и внедрены сооружения на </a:t>
            </a:r>
            <a:r>
              <a:rPr lang="ru-RU" sz="2000" dirty="0"/>
              <a:t>крупных водоподготовительных </a:t>
            </a:r>
            <a:r>
              <a:rPr lang="ru-RU" sz="2000" dirty="0" smtClean="0"/>
              <a:t>станциях ,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 обеспечивают </a:t>
            </a:r>
            <a:r>
              <a:rPr lang="ru-RU" sz="2000" dirty="0"/>
              <a:t>безопасность производства</a:t>
            </a:r>
            <a:r>
              <a:rPr lang="ru-RU" sz="2000" dirty="0" smtClean="0"/>
              <a:t>,</a:t>
            </a:r>
          </a:p>
          <a:p>
            <a:pPr>
              <a:buFontTx/>
              <a:buChar char="-"/>
            </a:pPr>
            <a:r>
              <a:rPr lang="ru-RU" sz="2000" dirty="0" smtClean="0"/>
              <a:t> повышают </a:t>
            </a:r>
            <a:r>
              <a:rPr lang="ru-RU" sz="2000" dirty="0"/>
              <a:t>качество питьевой воды</a:t>
            </a:r>
            <a:r>
              <a:rPr lang="ru-RU" sz="2000" dirty="0" smtClean="0"/>
              <a:t>,</a:t>
            </a:r>
          </a:p>
          <a:p>
            <a:pPr>
              <a:buFontTx/>
              <a:buChar char="-"/>
            </a:pPr>
            <a:r>
              <a:rPr lang="ru-RU" sz="2000" dirty="0" smtClean="0"/>
              <a:t> сокращают капитальные и эксплуатационные расходы, </a:t>
            </a:r>
          </a:p>
          <a:p>
            <a:pPr>
              <a:buFontTx/>
              <a:buChar char="-"/>
            </a:pPr>
            <a:r>
              <a:rPr lang="ru-RU" sz="2000" dirty="0" smtClean="0"/>
              <a:t> скорость коррозии снижается более чем в 5 раз на </a:t>
            </a:r>
            <a:r>
              <a:rPr lang="ru-RU" sz="2000" dirty="0"/>
              <a:t>водоподготовительных </a:t>
            </a:r>
            <a:r>
              <a:rPr lang="ru-RU" sz="2000" dirty="0" smtClean="0"/>
              <a:t>станциях </a:t>
            </a:r>
            <a:r>
              <a:rPr lang="ru-RU" sz="2000" dirty="0"/>
              <a:t>и </a:t>
            </a:r>
            <a:r>
              <a:rPr lang="ru-RU" sz="2000" dirty="0" smtClean="0"/>
              <a:t>сетях,</a:t>
            </a:r>
          </a:p>
          <a:p>
            <a:pPr>
              <a:buFontTx/>
              <a:buChar char="-"/>
            </a:pPr>
            <a:r>
              <a:rPr lang="ru-RU" sz="2000" dirty="0" smtClean="0"/>
              <a:t> разработана проектная документация и регламент работы сооружений.</a:t>
            </a:r>
            <a:endParaRPr lang="ru-RU" sz="2000" dirty="0"/>
          </a:p>
          <a:p>
            <a:r>
              <a:rPr lang="ru-RU" sz="2000" dirty="0" smtClean="0"/>
              <a:t>Внедрение осуществлено на объектах </a:t>
            </a:r>
            <a:r>
              <a:rPr lang="ru-RU" sz="2000" dirty="0"/>
              <a:t>коммунального хозяйства </a:t>
            </a:r>
            <a:r>
              <a:rPr lang="ru-RU" sz="2000" dirty="0" smtClean="0"/>
              <a:t>практически во всех регионах РФ.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9465EA8-A5A4-4A44-8639-C142374C4972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Рисунок 6" descr="D:\Документы\Desktop\02-04-2019_11-16-57-AM\ССВ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4563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ы\Desktop\02-04-2019_11-16-57-AM\ВСВ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077072"/>
            <a:ext cx="34563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Оборудование, обеспечивающее надежность работы насосных станций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4340" name="Picture 5" descr="Оборудование для повышения надежности работы канализационных насосных стан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481762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accent2"/>
                </a:solidFill>
              </a:rPr>
              <a:t>Надежность системы очистки сточных вод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5" descr="1363253274_img_2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781300"/>
            <a:ext cx="50403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Новый блок биологической очистки с удалением азота и фосфора производительностью 500 тыс. м3/сут на Люберецких очистных сооружен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44640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/>
              <a:t>Оборудование для канализационных сетей</a:t>
            </a:r>
          </a:p>
        </p:txBody>
      </p:sp>
      <p:pic>
        <p:nvPicPr>
          <p:cNvPr id="15364" name="Picture 5" descr="Плавающий лю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3"/>
            <a:ext cx="316803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Плавающий лю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492375"/>
            <a:ext cx="39878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80527" y="4365104"/>
            <a:ext cx="4320480" cy="2365722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Использование инновационных люков позволит  обеспечить высокий уровень безопасности при движении транспорта на городских дорогах и автомагистралях.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DBEAE794-5451-6264-F7F8-8B1533EED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80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</a:t>
            </a:r>
            <a:r>
              <a:rPr lang="ru-RU" sz="2800" b="1" dirty="0">
                <a:solidFill>
                  <a:schemeClr val="tx1"/>
                </a:solidFill>
              </a:rPr>
              <a:t> ресурсы России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D4F45DE5-44ED-C730-7496-9CE17225B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5004792"/>
          </a:xfrm>
          <a:ln w="28575">
            <a:solidFill>
              <a:srgbClr val="7030A0"/>
            </a:solidFill>
          </a:ln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изобилии водных ресурсов у нас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распределен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неравномерно. Там, где живет 80% населения,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пресной воды - 8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  <a:p>
            <a:pPr eaLnBrk="1" hangingPunct="1"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Новороссийске, например, вода из кранов течет только в утренние часы.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обстоят дела в Магнитогорске и Нижнекамске. В Калмыкии для питья используются засоленные подземные воды, которые при имеющихся технологиях опреснения оказываются хуже, чем предусматривают санитарные нормы, что очень плохо сказывается на здоровье жителей республики. Проблемы есть и во многих других регионах и городах</a:t>
            </a:r>
            <a:r>
              <a:rPr lang="ru-RU" sz="2000" dirty="0"/>
              <a:t>.</a:t>
            </a:r>
          </a:p>
        </p:txBody>
      </p:sp>
      <p:pic>
        <p:nvPicPr>
          <p:cNvPr id="28676" name="pic_self" descr="fff62d23ddee">
            <a:hlinkClick r:id="rId2"/>
            <a:extLst>
              <a:ext uri="{FF2B5EF4-FFF2-40B4-BE49-F238E27FC236}">
                <a16:creationId xmlns="" xmlns:a16="http://schemas.microsoft.com/office/drawing/2014/main" id="{695105FA-F3A6-1EA4-5607-E04B2669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99268"/>
            <a:ext cx="3347864" cy="21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build="p" animBg="1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Ремонт трубопроводов бестраншейными </a:t>
            </a:r>
            <a:br>
              <a:rPr lang="ru-RU" altLang="ru-RU" sz="2400" b="1" dirty="0" smtClean="0">
                <a:solidFill>
                  <a:schemeClr val="tx1"/>
                </a:solidFill>
              </a:rPr>
            </a:br>
            <a:r>
              <a:rPr lang="ru-RU" altLang="ru-RU" sz="2400" b="1" dirty="0" smtClean="0">
                <a:solidFill>
                  <a:schemeClr val="tx1"/>
                </a:solidFill>
              </a:rPr>
              <a:t>методами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5" descr="Ремонт и восстановление трубопроводов бестраншейными метод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7705725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Автоматизированная система контроля утечки сточной жидкости при разрывах напорного трубопровода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17412" name="Picture 5" descr="Автоматизированная система контроля утечки сточной жидкости при разрывах напорного трубопров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06538"/>
            <a:ext cx="723582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37" name="Group 27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7961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121914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Лабораторные образцы осадка обезвоженного с использованием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бинарной системы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флокулянтов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Zetag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8180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+ Сибфлок-720).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При проведении эксперимента суммарная доза реагента составляла 6кг/т.с.в.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что соответствует расходу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флокулянта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в ЦМО, исходная влажность смеси W=96,17%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3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3274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Процентное содержание реагентов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Zetag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8180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»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- 100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«Сибфлок-720»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Zetag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8180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»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«Сибфлок-720»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Zetag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8180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»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«Сибфлок-720»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%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3352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Влажность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объем оставшейся воды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объём образца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0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W=91.3 %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=40,2 мл.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=44,1 мл.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W=86.4 %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=24,4 мл.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=28,3 мл.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W=79.4 %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=14,8 мл.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=18,6 мл.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00025" y="1412875"/>
            <a:ext cx="8785225" cy="2698750"/>
            <a:chOff x="121" y="799"/>
            <a:chExt cx="5534" cy="1700"/>
          </a:xfrm>
        </p:grpSpPr>
        <p:pic>
          <p:nvPicPr>
            <p:cNvPr id="16415" name="Picture 136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" y="799"/>
              <a:ext cx="1700" cy="17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416" name="Picture 137"/>
            <p:cNvPicPr preferRelativeResize="0">
              <a:picLocks noChangeArrowheads="1"/>
            </p:cNvPicPr>
            <p:nvPr/>
          </p:nvPicPr>
          <p:blipFill>
            <a:blip r:embed="rId3" cstate="print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2026" y="799"/>
              <a:ext cx="1700" cy="17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417" name="Picture 138"/>
            <p:cNvPicPr preferRelativeResize="0">
              <a:picLocks noChangeArrowheads="1"/>
            </p:cNvPicPr>
            <p:nvPr/>
          </p:nvPicPr>
          <p:blipFill>
            <a:blip r:embed="rId4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3955" y="799"/>
              <a:ext cx="1700" cy="17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2129" r="14453" b="24333"/>
          <a:stretch/>
        </p:blipFill>
        <p:spPr>
          <a:xfrm>
            <a:off x="390111" y="3501008"/>
            <a:ext cx="3899994" cy="2016224"/>
          </a:xfrm>
          <a:prstGeom prst="rect">
            <a:avLst/>
          </a:prstGeom>
          <a:ln w="63500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rgbClr val="00FF00"/>
                </a:gs>
                <a:gs pos="100000">
                  <a:schemeClr val="tx1"/>
                </a:gs>
              </a:gsLst>
              <a:lin ang="66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b="22767"/>
          <a:stretch/>
        </p:blipFill>
        <p:spPr>
          <a:xfrm>
            <a:off x="395536" y="1351514"/>
            <a:ext cx="3894569" cy="1944216"/>
          </a:xfrm>
          <a:prstGeom prst="rect">
            <a:avLst/>
          </a:prstGeom>
          <a:ln w="63500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  <a:gs pos="56000">
                  <a:srgbClr val="FF0000"/>
                </a:gs>
              </a:gsLst>
              <a:lin ang="78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668" y="5733256"/>
            <a:ext cx="7877060" cy="706512"/>
          </a:xfrm>
          <a:prstGeom prst="rect">
            <a:avLst/>
          </a:prstGeom>
          <a:ln w="63500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rgbClr val="FFFF00"/>
                </a:gs>
                <a:gs pos="100000">
                  <a:schemeClr val="tx1"/>
                </a:gs>
              </a:gsLst>
              <a:lin ang="60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63479" y="1628800"/>
            <a:ext cx="4680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Clr>
                <a:schemeClr val="bg1">
                  <a:lumMod val="50000"/>
                </a:schemeClr>
              </a:buClr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Clr>
                <a:schemeClr val="bg1">
                  <a:lumMod val="50000"/>
                </a:schemeClr>
              </a:buClr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Разработанные подходы и методы реализованы в программном продукте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TRACE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VK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, который:</a:t>
            </a:r>
          </a:p>
          <a:p>
            <a:pPr marL="285750" indent="-285750" algn="just">
              <a:buClr>
                <a:schemeClr val="tx1">
                  <a:lumMod val="85000"/>
                  <a:lumOff val="15000"/>
                </a:schemeClr>
              </a:buClr>
              <a:buFont typeface="Georgia" panose="02040502050405020303" pitchFamily="18" charset="0"/>
              <a:buChar char="─"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имеет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графическую оболочку, предоставляющую пользователю возможность создания и редактирования расчетных схем систем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водоотведения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chemeClr val="tx1">
                  <a:lumMod val="85000"/>
                  <a:lumOff val="15000"/>
                </a:schemeClr>
              </a:buClr>
              <a:buFont typeface="Georgia" panose="02040502050405020303" pitchFamily="18" charset="0"/>
              <a:buChar char="─"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располагает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системой визуализации результатов расчета, построения карты наполнений, расходов, скоростей,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диаметров;</a:t>
            </a:r>
          </a:p>
          <a:p>
            <a:pPr marL="285750" indent="-285750" algn="just">
              <a:buClr>
                <a:schemeClr val="tx1">
                  <a:lumMod val="85000"/>
                  <a:lumOff val="15000"/>
                </a:schemeClr>
              </a:buClr>
              <a:buFont typeface="Georgia" panose="02040502050405020303" pitchFamily="18" charset="0"/>
              <a:buChar char="─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конвертируется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среду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AutoCAD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60648"/>
            <a:ext cx="9143999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Реализация и практическое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применение новых методов расчета сетей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2840" y="6279703"/>
            <a:ext cx="105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37409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Наилучшие доступные экономически технологии водного сектора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/>
            </a:r>
            <a:br>
              <a:rPr lang="ru-RU" altLang="ru-RU" sz="2400" b="1" dirty="0" smtClean="0">
                <a:solidFill>
                  <a:schemeClr val="accent2"/>
                </a:solidFill>
              </a:rPr>
            </a:br>
            <a:endParaRPr lang="ru-RU" alt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sz="half" idx="3"/>
          </p:nvPr>
        </p:nvSpPr>
        <p:spPr>
          <a:xfrm>
            <a:off x="4716016" y="1844824"/>
            <a:ext cx="4038600" cy="4525963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</a:rPr>
              <a:t>технология мембранного фильтрования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</a:rPr>
              <a:t>технология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озоносорбции</a:t>
            </a:r>
            <a:endParaRPr lang="ru-RU" altLang="ru-RU" sz="20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</a:rPr>
              <a:t>технологии получения вторичных ресурсов: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биогаза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,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почвогрунтов</a:t>
            </a:r>
            <a:endParaRPr lang="ru-RU" altLang="ru-RU" sz="20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</a:rPr>
              <a:t>технология удаления азота и фосфора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</a:rPr>
              <a:t>технология по обеззараживанию сточных вод с помощью ультрафиолетового облучения </a:t>
            </a:r>
          </a:p>
          <a:p>
            <a:pPr eaLnBrk="1" hangingPunct="1"/>
            <a:endParaRPr lang="ru-RU" altLang="ru-RU" sz="2000" b="1" dirty="0" smtClean="0">
              <a:solidFill>
                <a:srgbClr val="000000"/>
              </a:solidFill>
            </a:endParaRPr>
          </a:p>
          <a:p>
            <a:pPr eaLnBrk="1" hangingPunct="1"/>
            <a:endParaRPr lang="ru-RU" altLang="ru-RU" sz="2000" dirty="0" smtClean="0"/>
          </a:p>
        </p:txBody>
      </p:sp>
      <p:pic>
        <p:nvPicPr>
          <p:cNvPr id="18436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772816"/>
            <a:ext cx="3336925" cy="2185988"/>
          </a:xfrm>
          <a:noFill/>
          <a:ln w="38100">
            <a:solidFill>
              <a:schemeClr val="bg1"/>
            </a:solidFill>
          </a:ln>
        </p:spPr>
      </p:pic>
      <p:pic>
        <p:nvPicPr>
          <p:cNvPr id="18437" name="Picture 20" descr="JI3Q3960ф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4149080"/>
            <a:ext cx="3281363" cy="2187575"/>
          </a:xfr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79813" algn="l"/>
              </a:tabLst>
            </a:pPr>
            <a:r>
              <a:rPr lang="ru-RU" sz="2800" b="1" dirty="0" smtClean="0"/>
              <a:t>Для реализации программы «Чистая вода»: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/>
          <a:lstStyle/>
          <a:p>
            <a:r>
              <a:rPr lang="ru-RU" sz="2000" dirty="0" smtClean="0"/>
              <a:t>- организовать НИОКР по разработке и производству инновационного отечественного оборудования, технологий и материалов в соответствии с современными стандартами;</a:t>
            </a:r>
          </a:p>
          <a:p>
            <a:r>
              <a:rPr lang="ru-RU" sz="2000" dirty="0" smtClean="0"/>
              <a:t>- создание единой информационной аналитической базы состояния и развития сектора водоснабжения и водоотведения, </a:t>
            </a:r>
          </a:p>
          <a:p>
            <a:r>
              <a:rPr lang="ru-RU" sz="2000" dirty="0" smtClean="0"/>
              <a:t>- создание цифровой среды в системе водоснабжения и водоотведения, отечественных программ расчета сооружений и сетей</a:t>
            </a:r>
          </a:p>
          <a:p>
            <a:r>
              <a:rPr lang="ru-RU" sz="2000" dirty="0" smtClean="0"/>
              <a:t>- развитие системы подготовки высококвалифицированных и научных кадров </a:t>
            </a:r>
          </a:p>
          <a:p>
            <a:r>
              <a:rPr lang="ru-RU" sz="2000" dirty="0" smtClean="0"/>
              <a:t>- реализация совместных междисциплинарных НИОКР </a:t>
            </a:r>
            <a:r>
              <a:rPr lang="ru-RU" sz="2000" dirty="0" smtClean="0"/>
              <a:t>для </a:t>
            </a:r>
            <a:r>
              <a:rPr lang="ru-RU" sz="2000" dirty="0" smtClean="0"/>
              <a:t>обеспечения передовыми разработками систем ВКХ России.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Междисциплинарные задачи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/>
          <a:lstStyle/>
          <a:p>
            <a:r>
              <a:rPr lang="ru-RU" sz="2000" dirty="0" smtClean="0"/>
              <a:t>коррозия бетонных сооружений и трубопроводов в системах канализации, металлических труб в системах водоснабжения,</a:t>
            </a:r>
          </a:p>
          <a:p>
            <a:r>
              <a:rPr lang="ru-RU" sz="2000" dirty="0" smtClean="0"/>
              <a:t> использование полимерных покрытий для защиты трубопроводов и сооружений от коррозии, </a:t>
            </a:r>
          </a:p>
          <a:p>
            <a:r>
              <a:rPr lang="ru-RU" sz="2000" dirty="0" smtClean="0"/>
              <a:t>прочностные расчеты при применении бестраншейных технологий восстановления трубопроводов, </a:t>
            </a:r>
          </a:p>
          <a:p>
            <a:r>
              <a:rPr lang="ru-RU" sz="2000" dirty="0" smtClean="0"/>
              <a:t>использование осадков в производстве бетонов и других строительных материалов, </a:t>
            </a:r>
          </a:p>
          <a:p>
            <a:r>
              <a:rPr lang="ru-RU" sz="2000" dirty="0" smtClean="0"/>
              <a:t>расчет железобетонных и металлических конструкций с учетом особенностей систем ВКХ, </a:t>
            </a:r>
          </a:p>
          <a:p>
            <a:r>
              <a:rPr lang="ru-RU" sz="2000" dirty="0" smtClean="0"/>
              <a:t>оценка влияния обводнения грунтов при утечках в системах ВКХ на прочность фундаментов зданий и сооружений,</a:t>
            </a:r>
          </a:p>
          <a:p>
            <a:r>
              <a:rPr lang="ru-RU" sz="2000" dirty="0" smtClean="0"/>
              <a:t>математические модели процессов очистки природных и сточных вод, транспортировки и распределения потоков воды в трубопроводах </a:t>
            </a:r>
          </a:p>
          <a:p>
            <a:r>
              <a:rPr lang="ru-RU" sz="2000" dirty="0" smtClean="0"/>
              <a:t> программное обеспечение и </a:t>
            </a:r>
            <a:r>
              <a:rPr lang="ru-RU" sz="2000" dirty="0" err="1" smtClean="0"/>
              <a:t>цифровизация</a:t>
            </a:r>
            <a:r>
              <a:rPr lang="ru-RU" sz="2000" dirty="0" smtClean="0"/>
              <a:t> систем ВКХ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6000" b="1" i="1" dirty="0" smtClean="0"/>
              <a:t>СПАСИБО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    Приглашаем </a:t>
            </a:r>
            <a:r>
              <a:rPr lang="ru-RU" b="1" i="1" dirty="0" smtClean="0"/>
              <a:t>к совместной работе 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="" xmlns:a16="http://schemas.microsoft.com/office/drawing/2014/main" id="{827EF12F-D064-DB06-2930-2EE92A4C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672"/>
            <a:ext cx="9144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754D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</a:t>
            </a:r>
          </a:p>
          <a:p>
            <a:pPr algn="ctr"/>
            <a:r>
              <a:rPr lang="ru-RU" altLang="ru-RU" sz="2400" dirty="0">
                <a:solidFill>
                  <a:srgbClr val="754D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 водоснабжения и водоотведения городов России</a:t>
            </a:r>
          </a:p>
        </p:txBody>
      </p:sp>
      <p:graphicFrame>
        <p:nvGraphicFramePr>
          <p:cNvPr id="251907" name="Group 3">
            <a:extLst>
              <a:ext uri="{FF2B5EF4-FFF2-40B4-BE49-F238E27FC236}">
                <a16:creationId xmlns="" xmlns:a16="http://schemas.microsoft.com/office/drawing/2014/main" id="{65332060-069A-131F-1009-7F2F40FBE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347548"/>
              </p:ext>
            </p:extLst>
          </p:nvPr>
        </p:nvGraphicFramePr>
        <p:xfrm>
          <a:off x="2" y="1623333"/>
          <a:ext cx="9143999" cy="4025392"/>
        </p:xfrm>
        <a:graphic>
          <a:graphicData uri="http://schemas.openxmlformats.org/drawingml/2006/table">
            <a:tbl>
              <a:tblPr/>
              <a:tblGrid>
                <a:gridCol w="408600">
                  <a:extLst>
                    <a:ext uri="{9D8B030D-6E8A-4147-A177-3AD203B41FA5}">
                      <a16:colId xmlns="" xmlns:a16="http://schemas.microsoft.com/office/drawing/2014/main" val="2022985661"/>
                    </a:ext>
                  </a:extLst>
                </a:gridCol>
                <a:gridCol w="4408199">
                  <a:extLst>
                    <a:ext uri="{9D8B030D-6E8A-4147-A177-3AD203B41FA5}">
                      <a16:colId xmlns="" xmlns:a16="http://schemas.microsoft.com/office/drawing/2014/main" val="1007075969"/>
                    </a:ext>
                  </a:extLst>
                </a:gridCol>
                <a:gridCol w="1512376">
                  <a:extLst>
                    <a:ext uri="{9D8B030D-6E8A-4147-A177-3AD203B41FA5}">
                      <a16:colId xmlns="" xmlns:a16="http://schemas.microsoft.com/office/drawing/2014/main" val="1099304116"/>
                    </a:ext>
                  </a:extLst>
                </a:gridCol>
                <a:gridCol w="1346024">
                  <a:extLst>
                    <a:ext uri="{9D8B030D-6E8A-4147-A177-3AD203B41FA5}">
                      <a16:colId xmlns="" xmlns:a16="http://schemas.microsoft.com/office/drawing/2014/main" val="2836661905"/>
                    </a:ext>
                  </a:extLst>
                </a:gridCol>
                <a:gridCol w="1468800">
                  <a:extLst>
                    <a:ext uri="{9D8B030D-6E8A-4147-A177-3AD203B41FA5}">
                      <a16:colId xmlns="" xmlns:a16="http://schemas.microsoft.com/office/drawing/2014/main" val="967248889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70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54DD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Целевые индикаторы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54DD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Большие города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754DD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Средние города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Малые города, сельские поселения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6808320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70C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Безопасность воды, % некачественных проб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754DD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54DD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4538737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70C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Степень обеспеченности услугами централизованного водоснабжения, 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6175836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70C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Средняя производительность водопроводных станций,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л, чел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сутки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8225158"/>
                  </a:ext>
                </a:extLst>
              </a:tr>
              <a:tr h="81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70C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Степень централизованной очистки сточных вод, %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54DD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437258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8252A211-1F40-4DAC-B529-2B70E54F20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" y="550606"/>
            <a:ext cx="9144000" cy="735934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2782" b="1" dirty="0">
                <a:solidFill>
                  <a:srgbClr val="002060"/>
                </a:solidFill>
              </a:rPr>
              <a:t>Потери воды по регионам России</a:t>
            </a:r>
          </a:p>
        </p:txBody>
      </p:sp>
      <p:pic>
        <p:nvPicPr>
          <p:cNvPr id="15363" name="Picture 13" descr="2">
            <a:extLst>
              <a:ext uri="{FF2B5EF4-FFF2-40B4-BE49-F238E27FC236}">
                <a16:creationId xmlns="" xmlns:a16="http://schemas.microsoft.com/office/drawing/2014/main" id="{55AC48A2-043C-4450-9CF3-F04A1420BD20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026"/>
            <a:ext cx="9144001" cy="48716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" y="651941"/>
            <a:ext cx="9144000" cy="909230"/>
          </a:xfrm>
          <a:prstGeom prst="rect">
            <a:avLst/>
          </a:prstGeom>
          <a:noFill/>
          <a:ln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400" kern="0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ДОЛЯ ВОДОПРОВОДНЫХ СЕТЕЙ, НУЖДАЮЩИХСЯ В ЗАМЕНЕ</a:t>
            </a:r>
          </a:p>
        </p:txBody>
      </p:sp>
      <p:pic>
        <p:nvPicPr>
          <p:cNvPr id="13315" name="Picture 9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7822"/>
            <a:ext cx="9144000" cy="520017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A36871D-12B9-4BF2-B1F7-4C3845899A5F}"/>
              </a:ext>
            </a:extLst>
          </p:cNvPr>
          <p:cNvSpPr/>
          <p:nvPr/>
        </p:nvSpPr>
        <p:spPr>
          <a:xfrm>
            <a:off x="6283540" y="1675274"/>
            <a:ext cx="1238411" cy="383234"/>
          </a:xfrm>
          <a:prstGeom prst="ellipse">
            <a:avLst/>
          </a:prstGeom>
          <a:solidFill>
            <a:srgbClr val="717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31" tIns="28816" rIns="57631" bIns="28816" anchor="ctr"/>
          <a:lstStyle/>
          <a:p>
            <a:pPr algn="ctr" eaLnBrk="1" hangingPunct="1">
              <a:defRPr/>
            </a:pPr>
            <a:endParaRPr lang="ru-RU" sz="238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6F37E98F-1E90-4D18-96BB-0CC4A027882C}"/>
              </a:ext>
            </a:extLst>
          </p:cNvPr>
          <p:cNvSpPr/>
          <p:nvPr/>
        </p:nvSpPr>
        <p:spPr>
          <a:xfrm>
            <a:off x="6283540" y="2381811"/>
            <a:ext cx="1238411" cy="383234"/>
          </a:xfrm>
          <a:prstGeom prst="ellipse">
            <a:avLst/>
          </a:prstGeom>
          <a:solidFill>
            <a:srgbClr val="717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31" tIns="28816" rIns="57631" bIns="28816" anchor="ctr"/>
          <a:lstStyle/>
          <a:p>
            <a:pPr algn="ctr" eaLnBrk="1" hangingPunct="1">
              <a:defRPr/>
            </a:pPr>
            <a:endParaRPr lang="ru-RU" sz="238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2B368EF7-64CF-48B9-8D82-9197FAF1AF5D}"/>
              </a:ext>
            </a:extLst>
          </p:cNvPr>
          <p:cNvSpPr/>
          <p:nvPr/>
        </p:nvSpPr>
        <p:spPr>
          <a:xfrm>
            <a:off x="6283540" y="2790279"/>
            <a:ext cx="1238411" cy="383233"/>
          </a:xfrm>
          <a:prstGeom prst="ellipse">
            <a:avLst/>
          </a:prstGeom>
          <a:solidFill>
            <a:srgbClr val="717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31" tIns="28816" rIns="57631" bIns="28816" anchor="ctr"/>
          <a:lstStyle/>
          <a:p>
            <a:pPr algn="ctr" eaLnBrk="1" hangingPunct="1">
              <a:defRPr/>
            </a:pPr>
            <a:endParaRPr lang="ru-RU" sz="238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Прямоугольник 2">
            <a:extLst>
              <a:ext uri="{FF2B5EF4-FFF2-40B4-BE49-F238E27FC236}">
                <a16:creationId xmlns="" xmlns:a16="http://schemas.microsoft.com/office/drawing/2014/main" id="{220EBE3B-DB1F-4377-BA6B-8CBDBAE3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7" y="1628800"/>
            <a:ext cx="5868143" cy="1533270"/>
          </a:xfrm>
          <a:prstGeom prst="rect">
            <a:avLst/>
          </a:prstGeom>
          <a:noFill/>
          <a:ln>
            <a:noFill/>
          </a:ln>
        </p:spPr>
        <p:txBody>
          <a:bodyPr wrap="square" lIns="90833" tIns="45417" rIns="90833" bIns="454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Аварии на сетях </a:t>
            </a:r>
            <a:r>
              <a:rPr lang="ru-RU" altLang="ru-RU" sz="149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ВиК</a:t>
            </a: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			</a:t>
            </a:r>
            <a:r>
              <a:rPr lang="ru-RU" altLang="ru-RU" sz="14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105 737 </a:t>
            </a:r>
            <a:r>
              <a:rPr lang="ru-RU" altLang="ru-RU" sz="14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(2016 г.)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74 446 </a:t>
            </a: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(водоснабжение) + </a:t>
            </a: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31 291 </a:t>
            </a: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(канализация)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Средняя стоимость  устранения		</a:t>
            </a:r>
            <a:r>
              <a:rPr lang="ru-RU" altLang="ru-RU" sz="14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300 000 руб.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Затраты на устранение аварий в год	            </a:t>
            </a:r>
            <a:r>
              <a:rPr lang="ru-RU" altLang="ru-RU" sz="14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12,7 млрд. руб</a:t>
            </a:r>
            <a:r>
              <a:rPr lang="ru-RU" altLang="ru-RU" sz="177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altLang="ru-RU" sz="2384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4" name="Прямоугольник 6">
            <a:extLst>
              <a:ext uri="{FF2B5EF4-FFF2-40B4-BE49-F238E27FC236}">
                <a16:creationId xmlns="" xmlns:a16="http://schemas.microsoft.com/office/drawing/2014/main" id="{08B26B5D-5B9C-47DF-B3D7-7CD7FF12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7072"/>
            <a:ext cx="4860032" cy="1949024"/>
          </a:xfrm>
          <a:prstGeom prst="rect">
            <a:avLst/>
          </a:prstGeom>
          <a:noFill/>
          <a:ln>
            <a:noFill/>
          </a:ln>
        </p:spPr>
        <p:txBody>
          <a:bodyPr wrap="square" lIns="90833" tIns="45417" rIns="90833" bIns="454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Потери водоканалов в год </a:t>
            </a:r>
            <a:r>
              <a:rPr lang="ru-RU" altLang="ru-RU" sz="14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утечки + аварии ) </a:t>
            </a:r>
            <a:r>
              <a:rPr lang="ru-RU" altLang="ru-RU" sz="149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94 </a:t>
            </a: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млрд. руб.</a:t>
            </a:r>
            <a:b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384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38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25% оборота отрасли)</a:t>
            </a:r>
          </a:p>
          <a:p>
            <a:pPr eaLnBrk="1" hangingPunct="1"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 бюджете 2021 г. </a:t>
            </a:r>
          </a:p>
          <a:p>
            <a:pPr eaLnBrk="1" hangingPunct="1"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 различным государственным </a:t>
            </a:r>
          </a:p>
          <a:p>
            <a:pPr eaLnBrk="1" hangingPunct="1"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муниципальным программам на строительство </a:t>
            </a:r>
          </a:p>
          <a:p>
            <a:pPr eaLnBrk="1" hangingPunct="1"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 ремонт сетей предусмотрено около	</a:t>
            </a:r>
            <a:r>
              <a:rPr lang="ru-RU" altLang="ru-RU" sz="149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21 </a:t>
            </a: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млрд. руб</a:t>
            </a:r>
            <a:r>
              <a:rPr lang="ru-RU" altLang="ru-RU" sz="14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14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7" name="Рисунок 19">
            <a:extLst>
              <a:ext uri="{FF2B5EF4-FFF2-40B4-BE49-F238E27FC236}">
                <a16:creationId xmlns="" xmlns:a16="http://schemas.microsoft.com/office/drawing/2014/main" id="{20323D32-8D8B-4E35-B0DE-920DCE53D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161"/>
            <a:ext cx="3188682" cy="28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21">
            <a:extLst>
              <a:ext uri="{FF2B5EF4-FFF2-40B4-BE49-F238E27FC236}">
                <a16:creationId xmlns="" xmlns:a16="http://schemas.microsoft.com/office/drawing/2014/main" id="{B1FC511B-B913-4516-8619-A526C560C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588171" cy="28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Заголовок 1">
            <a:extLst>
              <a:ext uri="{FF2B5EF4-FFF2-40B4-BE49-F238E27FC236}">
                <a16:creationId xmlns="" xmlns:a16="http://schemas.microsoft.com/office/drawing/2014/main" id="{3060B761-61E5-4423-8644-E6ABE50F4EB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409762"/>
            <a:ext cx="9144000" cy="846165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0833" tIns="45417" rIns="90833" bIns="45417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ТЕКУЩАЯ СИТУАЦИЯ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ЖИЛИЩНО-КОММУНАЛЬНОМ ХОЗЯЙСТВЕ РФ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CB42FA3-4475-4747-AD3C-5118C10D34B8}"/>
              </a:ext>
            </a:extLst>
          </p:cNvPr>
          <p:cNvSpPr/>
          <p:nvPr/>
        </p:nvSpPr>
        <p:spPr>
          <a:xfrm>
            <a:off x="0" y="1565079"/>
            <a:ext cx="9144000" cy="517628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38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Номер слайда 3">
            <a:extLst>
              <a:ext uri="{FF2B5EF4-FFF2-40B4-BE49-F238E27FC236}">
                <a16:creationId xmlns="" xmlns:a16="http://schemas.microsoft.com/office/drawing/2014/main" id="{2AC2AAAC-36D7-42F3-81BA-CC215C930B9C}"/>
              </a:ext>
            </a:extLst>
          </p:cNvPr>
          <p:cNvSpPr>
            <a:spLocks noGrp="1"/>
          </p:cNvSpPr>
          <p:nvPr/>
        </p:nvSpPr>
        <p:spPr bwMode="auto">
          <a:xfrm>
            <a:off x="2121199" y="6540603"/>
            <a:ext cx="331190" cy="309110"/>
          </a:xfrm>
          <a:prstGeom prst="rect">
            <a:avLst/>
          </a:prstGeom>
          <a:noFill/>
          <a:ln>
            <a:noFill/>
          </a:ln>
        </p:spPr>
        <p:txBody>
          <a:bodyPr lIns="90833" tIns="45417" rIns="90833" bIns="454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ru-RU" sz="994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DA86C45-83A2-4AA4-A610-DFB1A51A0EBB}"/>
              </a:ext>
            </a:extLst>
          </p:cNvPr>
          <p:cNvSpPr/>
          <p:nvPr/>
        </p:nvSpPr>
        <p:spPr>
          <a:xfrm>
            <a:off x="256606" y="124091"/>
            <a:ext cx="7677437" cy="70727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 lIns="90833" tIns="45417" rIns="90833" bIns="45417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ИНФРАСТРУКТУРА </a:t>
            </a:r>
          </a:p>
          <a:p>
            <a:pPr algn="ctr" eaLnBrk="1" hangingPunct="1">
              <a:defRPr/>
            </a:pPr>
            <a:r>
              <a:rPr lang="ru-RU" alt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ЖИЛИЩНО-КОММУНАЛЬНОГО ХОЗЯЙСТВА</a:t>
            </a:r>
          </a:p>
        </p:txBody>
      </p:sp>
      <p:sp>
        <p:nvSpPr>
          <p:cNvPr id="21509" name="Прямоугольник 1">
            <a:extLst>
              <a:ext uri="{FF2B5EF4-FFF2-40B4-BE49-F238E27FC236}">
                <a16:creationId xmlns="" xmlns:a16="http://schemas.microsoft.com/office/drawing/2014/main" id="{C56C52BB-CA39-4FB5-A889-86E2036B4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237716"/>
            <a:ext cx="7992887" cy="1559302"/>
          </a:xfrm>
          <a:prstGeom prst="rect">
            <a:avLst/>
          </a:prstGeom>
          <a:noFill/>
          <a:ln>
            <a:noFill/>
          </a:ln>
        </p:spPr>
        <p:txBody>
          <a:bodyPr wrap="square" lIns="90833" tIns="45417" rIns="90833" bIns="454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384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 нормативам требует замены </a:t>
            </a:r>
            <a:r>
              <a:rPr lang="ru-RU" altLang="ru-RU" sz="2384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4% </a:t>
            </a:r>
            <a:r>
              <a:rPr lang="ru-RU" altLang="ru-RU" sz="2384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труб в год, но фактически, заменяется </a:t>
            </a:r>
            <a:r>
              <a:rPr lang="ru-RU" altLang="ru-RU" sz="2384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менее 2%</a:t>
            </a:r>
            <a:r>
              <a:rPr lang="ru-RU" altLang="ru-RU" sz="2384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altLang="ru-RU" sz="2384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Наблюдается </a:t>
            </a:r>
            <a:r>
              <a:rPr lang="ru-RU" altLang="ru-RU" sz="2384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устойчивая тенденция </a:t>
            </a:r>
            <a:r>
              <a:rPr lang="ru-RU" altLang="ru-RU" sz="2384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 </a:t>
            </a:r>
            <a:r>
              <a:rPr lang="ru-RU" altLang="ru-RU" sz="2384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увеличению</a:t>
            </a:r>
            <a:r>
              <a:rPr lang="ru-RU" altLang="ru-RU" sz="2384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объема  </a:t>
            </a:r>
            <a:r>
              <a:rPr lang="ru-RU" altLang="ru-RU" sz="2384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аварийного фонда</a:t>
            </a:r>
            <a:r>
              <a:rPr lang="ru-RU" altLang="ru-RU" sz="2384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сетей. 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2CDD46EE-8D0B-4DAC-8E1D-3C879D1FB6B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32389596"/>
              </p:ext>
            </p:extLst>
          </p:nvPr>
        </p:nvGraphicFramePr>
        <p:xfrm>
          <a:off x="179512" y="2564904"/>
          <a:ext cx="4430380" cy="139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Прямоугольник 19">
            <a:extLst>
              <a:ext uri="{FF2B5EF4-FFF2-40B4-BE49-F238E27FC236}">
                <a16:creationId xmlns="" xmlns:a16="http://schemas.microsoft.com/office/drawing/2014/main" id="{C3CD5FA3-67F7-4F8C-8889-6ABD6EBC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314" y="1574340"/>
            <a:ext cx="2698010" cy="746075"/>
          </a:xfrm>
          <a:prstGeom prst="rect">
            <a:avLst/>
          </a:prstGeom>
          <a:noFill/>
          <a:ln>
            <a:noFill/>
          </a:ln>
        </p:spPr>
        <p:txBody>
          <a:bodyPr lIns="57631" tIns="28816" rIns="57631" bIns="288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Сети, требующие замены на конец 2021 г.</a:t>
            </a:r>
            <a:r>
              <a:rPr lang="en-US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altLang="ru-RU" sz="149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 РФ по данным Росстата</a:t>
            </a:r>
            <a:endParaRPr lang="ru-RU" altLang="ru-RU" sz="149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41">
            <a:extLst>
              <a:ext uri="{FF2B5EF4-FFF2-40B4-BE49-F238E27FC236}">
                <a16:creationId xmlns="" xmlns:a16="http://schemas.microsoft.com/office/drawing/2014/main" id="{6A8AEA5A-7E9D-4B9A-8F2A-56113CFDEA94}"/>
              </a:ext>
            </a:extLst>
          </p:cNvPr>
          <p:cNvGrpSpPr>
            <a:grpSpLocks/>
          </p:cNvGrpSpPr>
          <p:nvPr/>
        </p:nvGrpSpPr>
        <p:grpSpPr bwMode="auto">
          <a:xfrm>
            <a:off x="1403648" y="2204864"/>
            <a:ext cx="6160121" cy="471550"/>
            <a:chOff x="665163" y="2929345"/>
            <a:chExt cx="13406437" cy="719138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2AF989B3-B380-4D79-B047-3E20562B483B}"/>
                </a:ext>
              </a:extLst>
            </p:cNvPr>
            <p:cNvSpPr/>
            <p:nvPr/>
          </p:nvSpPr>
          <p:spPr>
            <a:xfrm>
              <a:off x="1262378" y="3076058"/>
              <a:ext cx="12809222" cy="444953"/>
            </a:xfrm>
            <a:prstGeom prst="rect">
              <a:avLst/>
            </a:prstGeom>
            <a:solidFill>
              <a:srgbClr val="2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38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474" name="Picture 6">
              <a:extLst>
                <a:ext uri="{FF2B5EF4-FFF2-40B4-BE49-F238E27FC236}">
                  <a16:creationId xmlns="" xmlns:a16="http://schemas.microsoft.com/office/drawing/2014/main" id="{A046406A-0D26-430A-8383-4C8E314DE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63" y="2929345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Box 22">
              <a:extLst>
                <a:ext uri="{FF2B5EF4-FFF2-40B4-BE49-F238E27FC236}">
                  <a16:creationId xmlns="" xmlns:a16="http://schemas.microsoft.com/office/drawing/2014/main" id="{68C07954-EA44-4F82-B2DC-0796CB5D2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611" y="3047196"/>
              <a:ext cx="3039319" cy="4904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49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КАНАЛИЗАЦИЯ</a:t>
              </a:r>
            </a:p>
          </p:txBody>
        </p:sp>
      </p:grpSp>
      <p:grpSp>
        <p:nvGrpSpPr>
          <p:cNvPr id="3" name="Группа 40">
            <a:extLst>
              <a:ext uri="{FF2B5EF4-FFF2-40B4-BE49-F238E27FC236}">
                <a16:creationId xmlns="" xmlns:a16="http://schemas.microsoft.com/office/drawing/2014/main" id="{E19F89D0-5B6E-4F1F-AB41-800E5C58175F}"/>
              </a:ext>
            </a:extLst>
          </p:cNvPr>
          <p:cNvGrpSpPr>
            <a:grpSpLocks/>
          </p:cNvGrpSpPr>
          <p:nvPr/>
        </p:nvGrpSpPr>
        <p:grpSpPr bwMode="auto">
          <a:xfrm>
            <a:off x="1489575" y="3757036"/>
            <a:ext cx="6142379" cy="471551"/>
            <a:chOff x="703263" y="5497513"/>
            <a:chExt cx="13368337" cy="71913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15926B8B-FEA5-4D85-9200-DD5FCE66AFDD}"/>
                </a:ext>
              </a:extLst>
            </p:cNvPr>
            <p:cNvSpPr/>
            <p:nvPr/>
          </p:nvSpPr>
          <p:spPr>
            <a:xfrm>
              <a:off x="1264460" y="5629797"/>
              <a:ext cx="12807140" cy="442546"/>
            </a:xfrm>
            <a:prstGeom prst="rect">
              <a:avLst/>
            </a:prstGeom>
            <a:solidFill>
              <a:srgbClr val="294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238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471" name="Picture 5">
              <a:extLst>
                <a:ext uri="{FF2B5EF4-FFF2-40B4-BE49-F238E27FC236}">
                  <a16:creationId xmlns="" xmlns:a16="http://schemas.microsoft.com/office/drawing/2014/main" id="{2BA4F681-6817-4483-97CF-710A1A95C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3" y="5497513"/>
              <a:ext cx="719137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0" name="TextBox 23">
              <a:extLst>
                <a:ext uri="{FF2B5EF4-FFF2-40B4-BE49-F238E27FC236}">
                  <a16:creationId xmlns="" xmlns:a16="http://schemas.microsoft.com/office/drawing/2014/main" id="{EEA317BE-2A0D-4D73-936F-2AE008DC3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979" y="5608149"/>
              <a:ext cx="3663930" cy="4904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49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ВОДОСНАБЖЕНИЕ</a:t>
              </a:r>
            </a:p>
          </p:txBody>
        </p:sp>
      </p:grp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1A731850-66FD-4D68-952D-95B19C23E4C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74863617"/>
              </p:ext>
            </p:extLst>
          </p:nvPr>
        </p:nvGraphicFramePr>
        <p:xfrm>
          <a:off x="0" y="4305978"/>
          <a:ext cx="5004048" cy="117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515" name="Прямоугольник 27">
            <a:extLst>
              <a:ext uri="{FF2B5EF4-FFF2-40B4-BE49-F238E27FC236}">
                <a16:creationId xmlns="" xmlns:a16="http://schemas.microsoft.com/office/drawing/2014/main" id="{4A099577-58EC-485E-9334-0A5A187D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085" y="1566455"/>
            <a:ext cx="3405336" cy="515708"/>
          </a:xfrm>
          <a:prstGeom prst="rect">
            <a:avLst/>
          </a:prstGeom>
          <a:noFill/>
          <a:ln>
            <a:noFill/>
          </a:ln>
        </p:spPr>
        <p:txBody>
          <a:bodyPr lIns="57631" tIns="28816" rIns="57631" bIns="288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Удельный вес замененных сетей в </a:t>
            </a:r>
            <a:r>
              <a:rPr lang="en-US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21г. </a:t>
            </a:r>
          </a:p>
          <a:p>
            <a:pPr algn="ctr" eaLnBrk="1" hangingPunct="1">
              <a:defRPr/>
            </a:pPr>
            <a:r>
              <a:rPr lang="ru-RU" altLang="ru-RU" sz="149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 общем протяжении сетей,%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09EBD6F8-2248-4586-B9B4-3D849B6D6822}"/>
              </a:ext>
            </a:extLst>
          </p:cNvPr>
          <p:cNvGraphicFramePr/>
          <p:nvPr/>
        </p:nvGraphicFramePr>
        <p:xfrm>
          <a:off x="4735414" y="2565912"/>
          <a:ext cx="2896581" cy="111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="" xmlns:a16="http://schemas.microsoft.com/office/drawing/2014/main" id="{210C7E9D-848B-48D0-B628-E79D488A7F4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68767048"/>
              </p:ext>
            </p:extLst>
          </p:nvPr>
        </p:nvGraphicFramePr>
        <p:xfrm>
          <a:off x="5061330" y="4052199"/>
          <a:ext cx="3111070" cy="121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ADD9C80-8395-4E50-A70F-9B120E1B63BD}"/>
              </a:ext>
            </a:extLst>
          </p:cNvPr>
          <p:cNvSpPr/>
          <p:nvPr/>
        </p:nvSpPr>
        <p:spPr>
          <a:xfrm>
            <a:off x="0" y="1337996"/>
            <a:ext cx="9144000" cy="525935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38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97DE71BA-1FA9-4783-A387-7192D6F4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1312"/>
            <a:ext cx="9143999" cy="66395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lIns="90833" tIns="45417" rIns="90833" bIns="45417"/>
          <a:lstStyle/>
          <a:p>
            <a:pPr algn="ctr" eaLnBrk="1" hangingPunct="1">
              <a:defRPr/>
            </a:pPr>
            <a:r>
              <a:rPr lang="ru-RU" alt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СОСТОЯНИЕ ТРУБОПРОВОДОВ СИСТЕМ </a:t>
            </a:r>
          </a:p>
          <a:p>
            <a:pPr algn="ctr" eaLnBrk="1" hangingPunct="1">
              <a:defRPr/>
            </a:pPr>
            <a:r>
              <a:rPr lang="ru-RU" alt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ВОДОСНАБЖЕНИЯ ГОРОДОВ РОССИИ</a:t>
            </a:r>
          </a:p>
        </p:txBody>
      </p:sp>
      <p:sp>
        <p:nvSpPr>
          <p:cNvPr id="23556" name="Text Box 5">
            <a:extLst>
              <a:ext uri="{FF2B5EF4-FFF2-40B4-BE49-F238E27FC236}">
                <a16:creationId xmlns="" xmlns:a16="http://schemas.microsoft.com/office/drawing/2014/main" id="{EE89D670-7632-47E4-92D1-808B149B2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15" y="5269612"/>
            <a:ext cx="3788435" cy="707274"/>
          </a:xfrm>
          <a:prstGeom prst="rect">
            <a:avLst/>
          </a:prstGeom>
          <a:noFill/>
          <a:ln>
            <a:noFill/>
          </a:ln>
        </p:spPr>
        <p:txBody>
          <a:bodyPr wrap="square" lIns="90833" tIns="45417" rIns="90833" bIns="454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Структура потребления труб 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системах водоснабжения</a:t>
            </a:r>
          </a:p>
        </p:txBody>
      </p:sp>
      <p:sp>
        <p:nvSpPr>
          <p:cNvPr id="23557" name="Text Box 6">
            <a:extLst>
              <a:ext uri="{FF2B5EF4-FFF2-40B4-BE49-F238E27FC236}">
                <a16:creationId xmlns="" xmlns:a16="http://schemas.microsoft.com/office/drawing/2014/main" id="{D93E74E9-AFFE-4543-9417-4884E91C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999" y="5269613"/>
            <a:ext cx="3433724" cy="1015051"/>
          </a:xfrm>
          <a:prstGeom prst="rect">
            <a:avLst/>
          </a:prstGeom>
          <a:noFill/>
          <a:ln>
            <a:noFill/>
          </a:ln>
        </p:spPr>
        <p:txBody>
          <a:bodyPr wrap="square" lIns="90833" tIns="45417" rIns="90833" bIns="4541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Состояние трубопроводов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  водоснабжения по видам материалов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F41C7BD2-1D7E-40CF-9734-BA7EAACB37BC}"/>
              </a:ext>
            </a:extLst>
          </p:cNvPr>
          <p:cNvGraphicFramePr/>
          <p:nvPr/>
        </p:nvGraphicFramePr>
        <p:xfrm>
          <a:off x="1504689" y="1600090"/>
          <a:ext cx="3139319" cy="391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9756D4A3-7408-4F68-9F40-1EF06C0D776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08648"/>
              </p:ext>
            </p:extLst>
          </p:nvPr>
        </p:nvGraphicFramePr>
        <p:xfrm>
          <a:off x="4674779" y="1385090"/>
          <a:ext cx="3425613" cy="393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DBEAE794-5451-6264-F7F8-8B1533EED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5076"/>
            <a:ext cx="9144000" cy="48736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ПРОБЛЕМЫ ВОДНОГО ХОЗЯЙСТВА РОССИИ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D4F45DE5-44ED-C730-7496-9CE17225B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5157192"/>
          </a:xfrm>
          <a:ln w="28575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не пропускается через очистные сооружения 10,5% сточных вод. Доля проб воды из источников питьевого водоснабжения, не отвечающей гигиеническим нормативам по санитарно-химическим показателям, в среднем  по стране составляет 28,4 % . Износ основных фондов предприятий ВКХ достиг 54%. 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г. услугами централизованного водоснабжения обеспечено 100% городов, 97% поселков городского типа и 33% сельских поселений России. 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общего объема воды, подаваемой в централизованные системы водоснабжения населенных пунктов, через системы водоподготовки пропускается не более 59 процентов, в сельских населенных пунктах этот показатель не превышает 20 процентов. Около 27 процентов водозаборов из поверхностных источников водоснабжения не имеют необходимого комплекса очистных сооружений, в том числе 16 процентов не оснащены обеззараживающими установками </a:t>
            </a:r>
          </a:p>
          <a:p>
            <a:pPr algn="just"/>
            <a:endParaRPr lang="ru-RU" b="1" dirty="0">
              <a:solidFill>
                <a:srgbClr val="027C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710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build="p" animBg="1" rev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рофиль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Профиль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1401</Words>
  <Application>Microsoft Office PowerPoint</Application>
  <PresentationFormat>Экран (4:3)</PresentationFormat>
  <Paragraphs>205</Paragraphs>
  <Slides>27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Diseño predeterminado</vt:lpstr>
      <vt:lpstr>Лист</vt:lpstr>
      <vt:lpstr>Проблемы и перспективы развития инженерных систем водопользования.   </vt:lpstr>
      <vt:lpstr>Водные ресурсы России</vt:lpstr>
      <vt:lpstr>Слайд 3</vt:lpstr>
      <vt:lpstr>Потери воды по регионам России</vt:lpstr>
      <vt:lpstr>Слайд 5</vt:lpstr>
      <vt:lpstr>Слайд 6</vt:lpstr>
      <vt:lpstr>Слайд 7</vt:lpstr>
      <vt:lpstr>Слайд 8</vt:lpstr>
      <vt:lpstr>ПРОБЛЕМЫ ВОДНОГО ХОЗЯЙСТВА РОССИИ</vt:lpstr>
      <vt:lpstr>Федеральные программы</vt:lpstr>
      <vt:lpstr>Финансирование программ</vt:lpstr>
      <vt:lpstr>Новые технологии и сооружения очистки природных и сточных вод</vt:lpstr>
      <vt:lpstr>Новое направление очистки воды - фильтрование в расширенном слое загрузки</vt:lpstr>
      <vt:lpstr>Новая конструкция дегазатора-окислителя с электроимпульсной обработкой воды и системой регенерации загрузки (патент № 2238248)</vt:lpstr>
      <vt:lpstr>Новые сооружения, материалы и реагенты</vt:lpstr>
      <vt:lpstr>Слайд 16</vt:lpstr>
      <vt:lpstr>Оборудование, обеспечивающее надежность работы насосных станций</vt:lpstr>
      <vt:lpstr>Надежность системы очистки сточных вод</vt:lpstr>
      <vt:lpstr>Оборудование для канализационных сетей</vt:lpstr>
      <vt:lpstr>Ремонт трубопроводов бестраншейными  методами</vt:lpstr>
      <vt:lpstr>Автоматизированная система контроля утечки сточной жидкости при разрывах напорного трубопровода</vt:lpstr>
      <vt:lpstr>Слайд 22</vt:lpstr>
      <vt:lpstr>Слайд 23</vt:lpstr>
      <vt:lpstr>Наилучшие доступные экономически технологии водного сектора </vt:lpstr>
      <vt:lpstr>Для реализации программы «Чистая вода»: </vt:lpstr>
      <vt:lpstr>Междисциплинарные задачи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768</cp:revision>
  <dcterms:created xsi:type="dcterms:W3CDTF">2010-05-23T14:28:12Z</dcterms:created>
  <dcterms:modified xsi:type="dcterms:W3CDTF">2023-02-13T10:03:18Z</dcterms:modified>
</cp:coreProperties>
</file>