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2"/>
  </p:notesMasterIdLst>
  <p:handoutMasterIdLst>
    <p:handoutMasterId r:id="rId23"/>
  </p:handoutMasterIdLst>
  <p:sldIdLst>
    <p:sldId id="507" r:id="rId2"/>
    <p:sldId id="485" r:id="rId3"/>
    <p:sldId id="511" r:id="rId4"/>
    <p:sldId id="512" r:id="rId5"/>
    <p:sldId id="515" r:id="rId6"/>
    <p:sldId id="513" r:id="rId7"/>
    <p:sldId id="514" r:id="rId8"/>
    <p:sldId id="494" r:id="rId9"/>
    <p:sldId id="502" r:id="rId10"/>
    <p:sldId id="497" r:id="rId11"/>
    <p:sldId id="504" r:id="rId12"/>
    <p:sldId id="509" r:id="rId13"/>
    <p:sldId id="500" r:id="rId14"/>
    <p:sldId id="487" r:id="rId15"/>
    <p:sldId id="510" r:id="rId16"/>
    <p:sldId id="505" r:id="rId17"/>
    <p:sldId id="496" r:id="rId18"/>
    <p:sldId id="481" r:id="rId19"/>
    <p:sldId id="495" r:id="rId20"/>
    <p:sldId id="508" r:id="rId21"/>
  </p:sldIdLst>
  <p:sldSz cx="10693400" cy="756126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FD7F3"/>
    <a:srgbClr val="E7F3F4"/>
    <a:srgbClr val="A0DCF0"/>
    <a:srgbClr val="D7F0F0"/>
    <a:srgbClr val="B9CDE5"/>
    <a:srgbClr val="777777"/>
    <a:srgbClr val="006EC0"/>
    <a:srgbClr val="0066CC"/>
    <a:srgbClr val="4D4D4D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4673" autoAdjust="0"/>
  </p:normalViewPr>
  <p:slideViewPr>
    <p:cSldViewPr>
      <p:cViewPr>
        <p:scale>
          <a:sx n="100" d="100"/>
          <a:sy n="100" d="100"/>
        </p:scale>
        <p:origin x="-624" y="-444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0" rIns="91400" bIns="457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696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0" rIns="91400" bIns="4570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0" rIns="91400" bIns="457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0" rIns="91400" bIns="4570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E3FA257-CF87-4E1A-86ED-50F244D19B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36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40265"/>
          </a:xfrm>
          <a:prstGeom prst="rect">
            <a:avLst/>
          </a:prstGeom>
        </p:spPr>
        <p:txBody>
          <a:bodyPr vert="horz" lIns="91414" tIns="45706" rIns="91414" bIns="45706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5" y="0"/>
            <a:ext cx="4300307" cy="340265"/>
          </a:xfrm>
          <a:prstGeom prst="rect">
            <a:avLst/>
          </a:prstGeom>
        </p:spPr>
        <p:txBody>
          <a:bodyPr vert="horz" lIns="91414" tIns="45706" rIns="91414" bIns="45706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D8FF4AC-3725-44E8-9D51-36FEBA070E6B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60713" y="509588"/>
            <a:ext cx="36052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4" tIns="45706" rIns="91414" bIns="4570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2" y="3229794"/>
            <a:ext cx="7942238" cy="3058029"/>
          </a:xfrm>
          <a:prstGeom prst="rect">
            <a:avLst/>
          </a:prstGeom>
        </p:spPr>
        <p:txBody>
          <a:bodyPr vert="horz" lIns="91414" tIns="45706" rIns="91414" bIns="45706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324"/>
            <a:ext cx="4300307" cy="340264"/>
          </a:xfrm>
          <a:prstGeom prst="rect">
            <a:avLst/>
          </a:prstGeom>
        </p:spPr>
        <p:txBody>
          <a:bodyPr vert="horz" lIns="91414" tIns="45706" rIns="91414" bIns="45706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5" y="6456324"/>
            <a:ext cx="4300307" cy="340264"/>
          </a:xfrm>
          <a:prstGeom prst="rect">
            <a:avLst/>
          </a:prstGeom>
        </p:spPr>
        <p:txBody>
          <a:bodyPr vert="horz" lIns="91414" tIns="45706" rIns="91414" bIns="45706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DA871D3-56DE-46FB-81EB-E6B8DD868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238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7849784-B2FE-45FC-896D-D971BC960B1D}" type="slidenum">
              <a:rPr lang="ru-RU" smtClean="0">
                <a:latin typeface="Arial" charset="0"/>
              </a:rPr>
              <a:pPr>
                <a:defRPr/>
              </a:pPr>
              <a:t>1</a:t>
            </a:fld>
            <a:endParaRPr lang="ru-RU" smtClean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6EE99D3-4DF1-45F5-882A-9808194EB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257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C65AF9C-1F1B-426A-9C76-16C08CA6A1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9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303213"/>
            <a:ext cx="2405063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5962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5ECECAB-78DB-49E2-86AD-0055CDB806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993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34988" y="303213"/>
            <a:ext cx="9623425" cy="6451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961546F-3865-4AEE-BCA1-7423D57297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8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5D9AFEB-4182-4453-AEA0-9807272F0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7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CB69549-75C5-4F13-A1BE-E5B215942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562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9A12AFE-70A2-4E2E-B322-AD4AB9D1C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80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86AE4AB-E7E8-428E-9796-7B898AC00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31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E4DE9B5-A2DA-4744-87D0-F11F6991A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89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07BE324-BD20-49B2-8839-D9474A1C7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81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87E84E6-A8D0-4024-AF1B-3363BCF3AC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25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237934F-5BA0-469D-9FB3-97E411159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10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988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2838" y="6884988"/>
            <a:ext cx="33877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863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8A31D91-9201-4FDF-B6CB-A76A810DF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2pPr>
      <a:lvl3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3pPr>
      <a:lvl4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4pPr>
      <a:lvl5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5pPr>
      <a:lvl6pPr marL="4572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6pPr>
      <a:lvl7pPr marL="9144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7pPr>
      <a:lvl8pPr marL="13716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8pPr>
      <a:lvl9pPr marL="18288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9pPr>
    </p:titleStyle>
    <p:bodyStyle>
      <a:lvl1pPr marL="390525" indent="-390525" algn="l" defTabSz="1042988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5438" algn="l" defTabSz="1042988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303338" indent="-260350" algn="l" defTabSz="104298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825625" indent="-260350" algn="l" defTabSz="104298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346325" indent="-260350" algn="l" defTabSz="104298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8035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2607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7179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1751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IMG_383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 b="14333"/>
          <a:stretch/>
        </p:blipFill>
        <p:spPr bwMode="auto">
          <a:xfrm>
            <a:off x="534964" y="1044327"/>
            <a:ext cx="9636272" cy="52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526" y="794395"/>
            <a:ext cx="10683874" cy="2808312"/>
          </a:xfrm>
        </p:spPr>
        <p:txBody>
          <a:bodyPr/>
          <a:lstStyle/>
          <a:p>
            <a:pPr lvl="1">
              <a:lnSpc>
                <a:spcPct val="110000"/>
              </a:lnSpc>
              <a:defRPr/>
            </a:pPr>
            <a:r>
              <a:rPr lang="ru-RU" sz="2900" b="1" dirty="0">
                <a:solidFill>
                  <a:schemeClr val="bg1"/>
                </a:solidFill>
              </a:rPr>
              <a:t>ОПЫТ РЕАЛИЗАЦИИ </a:t>
            </a:r>
            <a:r>
              <a:rPr lang="ru-RU" sz="2900" b="1" dirty="0" smtClean="0">
                <a:solidFill>
                  <a:schemeClr val="bg1"/>
                </a:solidFill>
              </a:rPr>
              <a:t>МЕРОПРИЯТИЙ</a:t>
            </a:r>
            <a:br>
              <a:rPr lang="ru-RU" sz="2900" b="1" dirty="0" smtClean="0">
                <a:solidFill>
                  <a:schemeClr val="bg1"/>
                </a:solidFill>
              </a:rPr>
            </a:br>
            <a:r>
              <a:rPr lang="ru-RU" sz="2900" b="1" dirty="0" smtClean="0">
                <a:solidFill>
                  <a:schemeClr val="bg1"/>
                </a:solidFill>
              </a:rPr>
              <a:t>ПО </a:t>
            </a:r>
            <a:r>
              <a:rPr lang="ru-RU" sz="2900" b="1" dirty="0">
                <a:solidFill>
                  <a:schemeClr val="bg1"/>
                </a:solidFill>
              </a:rPr>
              <a:t>ПОВЫШЕНИЮ БАРЬЕРНЫХ ФУНКЦИЙ </a:t>
            </a:r>
            <a:r>
              <a:rPr lang="ru-RU" sz="2900" b="1" dirty="0" smtClean="0">
                <a:solidFill>
                  <a:schemeClr val="bg1"/>
                </a:solidFill>
              </a:rPr>
              <a:t>ВОДОПРОВОДОВ</a:t>
            </a:r>
            <a:br>
              <a:rPr lang="ru-RU" sz="2900" b="1" dirty="0" smtClean="0">
                <a:solidFill>
                  <a:schemeClr val="bg1"/>
                </a:solidFill>
              </a:rPr>
            </a:br>
            <a:r>
              <a:rPr lang="ru-RU" sz="2900" b="1" dirty="0" smtClean="0">
                <a:solidFill>
                  <a:schemeClr val="bg1"/>
                </a:solidFill>
              </a:rPr>
              <a:t>В </a:t>
            </a:r>
            <a:r>
              <a:rPr lang="ru-RU" sz="2900" b="1" dirty="0">
                <a:solidFill>
                  <a:schemeClr val="bg1"/>
                </a:solidFill>
              </a:rPr>
              <a:t>ЧРЕЗВЫЧАЙНЫХ СИТУАЦИЯХ</a:t>
            </a:r>
            <a:endParaRPr lang="ru-RU" sz="2900" dirty="0">
              <a:solidFill>
                <a:schemeClr val="bg1"/>
              </a:solidFill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22164" y="6372919"/>
            <a:ext cx="6235233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dirty="0"/>
              <a:t>Смирнов А.Д.,</a:t>
            </a:r>
          </a:p>
          <a:p>
            <a:r>
              <a:rPr lang="ru-RU" altLang="ru-RU" sz="1400" dirty="0" smtClean="0"/>
              <a:t>д</a:t>
            </a:r>
            <a:r>
              <a:rPr lang="ru-RU" sz="1400" dirty="0" smtClean="0"/>
              <a:t>-р </a:t>
            </a:r>
            <a:r>
              <a:rPr lang="ru-RU" sz="1400" dirty="0" err="1"/>
              <a:t>техн</a:t>
            </a:r>
            <a:r>
              <a:rPr lang="ru-RU" sz="1400" dirty="0"/>
              <a:t>. наук, главный специалист, научный руководитель </a:t>
            </a:r>
            <a:r>
              <a:rPr lang="ru-RU" sz="1400" dirty="0" smtClean="0"/>
              <a:t>лаборатории</a:t>
            </a:r>
          </a:p>
          <a:p>
            <a:r>
              <a:rPr lang="ru-RU" sz="1400" dirty="0" smtClean="0"/>
              <a:t>глубокой </a:t>
            </a:r>
            <a:r>
              <a:rPr lang="ru-RU" sz="1400" dirty="0"/>
              <a:t>очистки воды </a:t>
            </a:r>
            <a:r>
              <a:rPr lang="ru-RU" sz="1400" dirty="0" smtClean="0"/>
              <a:t>(НИИ </a:t>
            </a:r>
            <a:r>
              <a:rPr lang="ru-RU" sz="1400" dirty="0"/>
              <a:t>ВОДГЕО, Москва)</a:t>
            </a:r>
            <a:endParaRPr lang="ru-RU" alt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2467196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0" y="1260351"/>
            <a:ext cx="1069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800" b="1" dirty="0" err="1" smtClean="0">
                <a:solidFill>
                  <a:srgbClr val="006EC0"/>
                </a:solidFill>
                <a:latin typeface="Verdana" pitchFamily="34" charset="0"/>
              </a:rPr>
              <a:t>Двухбарьерная</a:t>
            </a:r>
            <a:r>
              <a:rPr lang="ru-RU" altLang="ru-RU" sz="1800" b="1" dirty="0" smtClean="0">
                <a:solidFill>
                  <a:srgbClr val="006EC0"/>
                </a:solidFill>
                <a:latin typeface="Verdana" pitchFamily="34" charset="0"/>
              </a:rPr>
              <a:t> схема обеззараживания воды</a:t>
            </a:r>
          </a:p>
        </p:txBody>
      </p:sp>
      <p:pic>
        <p:nvPicPr>
          <p:cNvPr id="3" name="Picture 2" descr="Z:\Reklama\Презентации\2020\Графики Смирнову\Графики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33" y="1908423"/>
            <a:ext cx="6561734" cy="469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4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Z:\Reklama\Презентации\2021\Смирнов\Изображение 006 об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6"/>
          <a:stretch/>
        </p:blipFill>
        <p:spPr bwMode="auto">
          <a:xfrm>
            <a:off x="5490716" y="2196461"/>
            <a:ext cx="4575633" cy="295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1"/>
          <p:cNvSpPr>
            <a:spLocks noChangeArrowheads="1"/>
          </p:cNvSpPr>
          <p:nvPr/>
        </p:nvSpPr>
        <p:spPr bwMode="auto">
          <a:xfrm>
            <a:off x="306140" y="1196206"/>
            <a:ext cx="10297144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14" tIns="52107" rIns="104214" bIns="52107" anchor="ctr"/>
          <a:lstStyle/>
          <a:p>
            <a:pPr algn="ctr" eaLnBrk="1" hangingPunct="1"/>
            <a:r>
              <a:rPr lang="ru-RU" altLang="ru-RU" sz="1800" b="1" dirty="0" smtClean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НФС-5, г. Новосибирск, 600 000 м</a:t>
            </a:r>
            <a:r>
              <a:rPr lang="ru-RU" altLang="ru-RU" sz="1800" b="1" baseline="30000" dirty="0" smtClean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altLang="ru-RU" sz="1800" b="1" dirty="0" smtClean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altLang="ru-RU" sz="1800" b="1" dirty="0" err="1" smtClean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сут</a:t>
            </a:r>
            <a:endParaRPr lang="ru-RU" altLang="ru-RU" sz="1800" b="1" dirty="0">
              <a:solidFill>
                <a:srgbClr val="006E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7" descr="Новосибирск НФС-5 (зд"/>
          <p:cNvPicPr>
            <a:picLocks noChangeAspect="1" noChangeArrowheads="1"/>
          </p:cNvPicPr>
          <p:nvPr/>
        </p:nvPicPr>
        <p:blipFill rotWithShape="1">
          <a:blip r:embed="rId3" cstate="print"/>
          <a:srcRect l="12882" t="4902" r="4753" b="17977"/>
          <a:stretch/>
        </p:blipFill>
        <p:spPr bwMode="auto">
          <a:xfrm>
            <a:off x="559226" y="2196455"/>
            <a:ext cx="4629046" cy="2952328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62" y="11118"/>
            <a:ext cx="959041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14" tIns="52107" rIns="104214" bIns="52107" anchor="ctr"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8867">
              <a:buNone/>
            </a:pPr>
            <a:r>
              <a:rPr lang="ru-RU" altLang="ru-RU" sz="1800" b="1" dirty="0" smtClean="0">
                <a:solidFill>
                  <a:srgbClr val="006EC0"/>
                </a:solidFill>
                <a:latin typeface="Verdana" pitchFamily="34" charset="0"/>
              </a:rPr>
              <a:t>Питьевое водоснабжение: Новосибирск</a:t>
            </a:r>
          </a:p>
        </p:txBody>
      </p:sp>
    </p:spTree>
    <p:extLst>
      <p:ext uri="{BB962C8B-B14F-4D97-AF65-F5344CB8AC3E}">
        <p14:creationId xmlns:p14="http://schemas.microsoft.com/office/powerpoint/2010/main" val="25820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Z:\Reklama\Презентации\2021\Смирнов\IMG_7693_обр_фаза02_rawprocessing_rg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b="4887"/>
          <a:stretch/>
        </p:blipFill>
        <p:spPr bwMode="auto">
          <a:xfrm>
            <a:off x="2326292" y="1994892"/>
            <a:ext cx="6040817" cy="39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1"/>
          <p:cNvSpPr>
            <a:spLocks noChangeArrowheads="1"/>
          </p:cNvSpPr>
          <p:nvPr/>
        </p:nvSpPr>
        <p:spPr bwMode="auto">
          <a:xfrm>
            <a:off x="306140" y="1196206"/>
            <a:ext cx="10297144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14" tIns="52107" rIns="104214" bIns="52107" anchor="ctr"/>
          <a:lstStyle/>
          <a:p>
            <a:pPr algn="ctr" eaLnBrk="1" hangingPunct="1"/>
            <a:r>
              <a:rPr lang="ru-RU" altLang="ru-RU" sz="1800" b="1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ОСВ, г. Якутск, 100 000 м</a:t>
            </a:r>
            <a:r>
              <a:rPr lang="ru-RU" altLang="ru-RU" sz="1800" b="1" baseline="30000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altLang="ru-RU" sz="1800" b="1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altLang="ru-RU" sz="1800" b="1" dirty="0" err="1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сут</a:t>
            </a:r>
            <a:endParaRPr lang="ru-RU" altLang="ru-RU" sz="1800" b="1" dirty="0">
              <a:solidFill>
                <a:srgbClr val="006E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762" y="11118"/>
            <a:ext cx="959041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14" tIns="52107" rIns="104214" bIns="52107" anchor="ctr"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8867">
              <a:buNone/>
            </a:pPr>
            <a:r>
              <a:rPr lang="ru-RU" altLang="ru-RU" sz="1800" b="1" dirty="0" smtClean="0">
                <a:solidFill>
                  <a:srgbClr val="006EC0"/>
                </a:solidFill>
                <a:latin typeface="Verdana" pitchFamily="34" charset="0"/>
              </a:rPr>
              <a:t>Питьевое водоснабжение: Якутск</a:t>
            </a:r>
          </a:p>
        </p:txBody>
      </p:sp>
    </p:spTree>
    <p:extLst>
      <p:ext uri="{BB962C8B-B14F-4D97-AF65-F5344CB8AC3E}">
        <p14:creationId xmlns:p14="http://schemas.microsoft.com/office/powerpoint/2010/main" val="23585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83171" y="4153099"/>
            <a:ext cx="3527425" cy="2696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0" rIns="91360" bIns="45680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Северная ВС, </a:t>
            </a:r>
            <a:r>
              <a:rPr lang="en-US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1</a:t>
            </a:r>
            <a:r>
              <a:rPr lang="ru-RU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 </a:t>
            </a:r>
            <a:r>
              <a:rPr lang="en-US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584</a:t>
            </a:r>
            <a:r>
              <a:rPr lang="ru-RU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 </a:t>
            </a:r>
            <a:r>
              <a:rPr lang="en-US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000 </a:t>
            </a:r>
            <a:r>
              <a:rPr lang="ru-RU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м</a:t>
            </a:r>
            <a:r>
              <a:rPr lang="ru-RU" altLang="ru-RU" sz="1300" b="1" baseline="30000" dirty="0">
                <a:solidFill>
                  <a:srgbClr val="006EC0"/>
                </a:solidFill>
                <a:latin typeface="Verdana" panose="020B0604030504040204" pitchFamily="34" charset="0"/>
              </a:rPr>
              <a:t>3</a:t>
            </a:r>
            <a:r>
              <a:rPr lang="ru-RU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/сут.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562798" y="4140995"/>
            <a:ext cx="4032374" cy="2557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0" rIns="91360" bIns="45680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Московская НС,</a:t>
            </a:r>
            <a:r>
              <a:rPr lang="sv-SE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 1</a:t>
            </a:r>
            <a:r>
              <a:rPr lang="ru-RU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 </a:t>
            </a:r>
            <a:r>
              <a:rPr lang="sv-SE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044</a:t>
            </a:r>
            <a:r>
              <a:rPr lang="ru-RU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 </a:t>
            </a:r>
            <a:r>
              <a:rPr lang="sv-SE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000 </a:t>
            </a:r>
            <a:r>
              <a:rPr lang="ru-RU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м</a:t>
            </a:r>
            <a:r>
              <a:rPr lang="ru-RU" altLang="ru-RU" sz="1300" b="1" baseline="30000" dirty="0">
                <a:solidFill>
                  <a:srgbClr val="006EC0"/>
                </a:solidFill>
                <a:latin typeface="Verdana" panose="020B0604030504040204" pitchFamily="34" charset="0"/>
              </a:rPr>
              <a:t>3</a:t>
            </a:r>
            <a:r>
              <a:rPr lang="ru-RU" altLang="ru-RU" sz="1300" b="1" dirty="0">
                <a:solidFill>
                  <a:srgbClr val="006EC0"/>
                </a:solidFill>
                <a:latin typeface="Verdana" panose="020B0604030504040204" pitchFamily="34" charset="0"/>
              </a:rPr>
              <a:t>/сут.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243018" y="1116013"/>
            <a:ext cx="8136135" cy="65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0" rIns="91360" bIns="45680">
            <a:spAutoFit/>
          </a:bodyPr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6EC0"/>
                </a:solidFill>
                <a:latin typeface="Verdana" panose="020B0604030504040204" pitchFamily="34" charset="0"/>
              </a:rPr>
              <a:t>КРУПНЕЙШИЙ В МИРЕ КОМПЛЕКС УФ ОБЕЗЗАРАЖИВАНИЯ </a:t>
            </a: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6EC0"/>
                </a:solidFill>
                <a:latin typeface="Verdana" panose="020B0604030504040204" pitchFamily="34" charset="0"/>
              </a:rPr>
              <a:t>САНКТ-ПЕТЕРБУРГ (ВОДОИСТОЧНИК – РЕКА НЕВА)</a:t>
            </a:r>
            <a:endParaRPr lang="en-US" altLang="ru-RU" sz="1600" b="1" dirty="0">
              <a:solidFill>
                <a:srgbClr val="006EC0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Picture 9" descr="Северная ВС, 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47" y="1980995"/>
            <a:ext cx="2879382" cy="2160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Московская НС, г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78" y="1980995"/>
            <a:ext cx="2880000" cy="2160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9"/>
          <p:cNvSpPr>
            <a:spLocks noChangeArrowheads="1"/>
          </p:cNvSpPr>
          <p:nvPr/>
        </p:nvSpPr>
        <p:spPr bwMode="auto">
          <a:xfrm>
            <a:off x="4842644" y="4664764"/>
            <a:ext cx="5418708" cy="170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0" rIns="91360" bIns="45680">
            <a:spAutoFit/>
          </a:bodyPr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006EC0"/>
                </a:solidFill>
                <a:latin typeface="Verdana" pitchFamily="34" charset="0"/>
              </a:rPr>
              <a:t>Заболеваемость </a:t>
            </a:r>
            <a:r>
              <a:rPr lang="ru-RU" sz="1400" b="1" dirty="0">
                <a:solidFill>
                  <a:srgbClr val="006EC0"/>
                </a:solidFill>
                <a:latin typeface="Verdana" pitchFamily="34" charset="0"/>
              </a:rPr>
              <a:t>вирусным гепатитом </a:t>
            </a:r>
            <a:r>
              <a:rPr lang="ru-RU" sz="1400" b="1" dirty="0" smtClean="0">
                <a:solidFill>
                  <a:srgbClr val="006EC0"/>
                </a:solidFill>
                <a:latin typeface="Verdana" pitchFamily="34" charset="0"/>
              </a:rPr>
              <a:t>А снизилась</a:t>
            </a:r>
            <a:r>
              <a:rPr lang="en-US" sz="1400" b="1" dirty="0" smtClean="0">
                <a:solidFill>
                  <a:srgbClr val="006EC0"/>
                </a:solidFill>
                <a:latin typeface="Verdana" pitchFamily="34" charset="0"/>
              </a:rPr>
              <a:t> </a:t>
            </a:r>
            <a:r>
              <a:rPr lang="ru-RU" sz="1400" b="1" dirty="0">
                <a:solidFill>
                  <a:srgbClr val="006EC0"/>
                </a:solidFill>
                <a:latin typeface="Verdana" pitchFamily="34" charset="0"/>
              </a:rPr>
              <a:t>с 124 случаев на 100 тыс. человек в 2004 </a:t>
            </a:r>
            <a:r>
              <a:rPr lang="ru-RU" sz="1400" b="1" dirty="0" smtClean="0">
                <a:solidFill>
                  <a:srgbClr val="006EC0"/>
                </a:solidFill>
                <a:latin typeface="Verdana" pitchFamily="34" charset="0"/>
              </a:rPr>
              <a:t>г.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006EC0"/>
                </a:solidFill>
                <a:latin typeface="Verdana" pitchFamily="34" charset="0"/>
              </a:rPr>
              <a:t>до </a:t>
            </a:r>
            <a:r>
              <a:rPr lang="ru-RU" sz="1400" b="1" dirty="0">
                <a:solidFill>
                  <a:srgbClr val="006EC0"/>
                </a:solidFill>
                <a:latin typeface="Verdana" pitchFamily="34" charset="0"/>
              </a:rPr>
              <a:t>3,3 случаев на 100 тыс. человек в 2011 </a:t>
            </a:r>
            <a:r>
              <a:rPr lang="ru-RU" sz="1400" b="1" dirty="0" smtClean="0">
                <a:solidFill>
                  <a:srgbClr val="006EC0"/>
                </a:solidFill>
                <a:latin typeface="Verdana" pitchFamily="34" charset="0"/>
              </a:rPr>
              <a:t>г</a:t>
            </a:r>
            <a:r>
              <a:rPr lang="en-US" sz="1400" b="1" dirty="0">
                <a:solidFill>
                  <a:srgbClr val="006EC0"/>
                </a:solidFill>
                <a:latin typeface="Verdana" pitchFamily="34" charset="0"/>
              </a:rPr>
              <a:t>.</a:t>
            </a:r>
            <a:endParaRPr lang="ru-RU" sz="1400" b="1" dirty="0" smtClean="0">
              <a:solidFill>
                <a:srgbClr val="006EC0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ru-RU" sz="1400" b="1" dirty="0" smtClean="0">
                <a:solidFill>
                  <a:srgbClr val="006EC0"/>
                </a:solidFill>
                <a:latin typeface="Verdana" panose="020B0604030504040204" pitchFamily="34" charset="0"/>
              </a:rPr>
              <a:t>(</a:t>
            </a:r>
            <a:r>
              <a:rPr lang="ru-RU" sz="1400" b="1" dirty="0">
                <a:solidFill>
                  <a:srgbClr val="006EC0"/>
                </a:solidFill>
                <a:latin typeface="Verdana" pitchFamily="34" charset="0"/>
              </a:rPr>
              <a:t>по данным Управления </a:t>
            </a:r>
            <a:r>
              <a:rPr lang="ru-RU" sz="1400" b="1" dirty="0" err="1" smtClean="0">
                <a:solidFill>
                  <a:srgbClr val="006EC0"/>
                </a:solidFill>
                <a:latin typeface="Verdana" pitchFamily="34" charset="0"/>
              </a:rPr>
              <a:t>Роспотребнадзора</a:t>
            </a:r>
            <a:endParaRPr lang="ru-RU" sz="1400" b="1" dirty="0" smtClean="0">
              <a:solidFill>
                <a:srgbClr val="006EC0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rgbClr val="006EC0"/>
                </a:solidFill>
                <a:latin typeface="Verdana" pitchFamily="34" charset="0"/>
              </a:rPr>
              <a:t>по </a:t>
            </a:r>
            <a:r>
              <a:rPr lang="ru-RU" sz="1400" b="1" dirty="0">
                <a:solidFill>
                  <a:srgbClr val="006EC0"/>
                </a:solidFill>
                <a:latin typeface="Verdana" pitchFamily="34" charset="0"/>
              </a:rPr>
              <a:t>г. Санкт-Петербург</a:t>
            </a:r>
            <a:r>
              <a:rPr lang="en-US" altLang="ru-RU" sz="1400" b="1" dirty="0">
                <a:solidFill>
                  <a:srgbClr val="006EC0"/>
                </a:solidFill>
                <a:latin typeface="Verdana" panose="020B0604030504040204" pitchFamily="34" charset="0"/>
              </a:rPr>
              <a:t>)</a:t>
            </a:r>
            <a:endParaRPr lang="ru-RU" altLang="ru-RU" sz="1400" b="1" dirty="0">
              <a:solidFill>
                <a:srgbClr val="006EC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762" y="11118"/>
            <a:ext cx="959041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14" tIns="52107" rIns="104214" bIns="52107" anchor="ctr"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8867">
              <a:buNone/>
            </a:pPr>
            <a:r>
              <a:rPr lang="ru-RU" altLang="ru-RU" sz="1800" b="1" dirty="0" smtClean="0">
                <a:solidFill>
                  <a:srgbClr val="006EC0"/>
                </a:solidFill>
                <a:latin typeface="Verdana" pitchFamily="34" charset="0"/>
              </a:rPr>
              <a:t>Питьевое водоснабжение: Санкт-Петербург</a:t>
            </a:r>
            <a:endParaRPr lang="ru-RU" altLang="ru-RU" sz="1800" b="1" dirty="0">
              <a:solidFill>
                <a:srgbClr val="006EC0"/>
              </a:solidFill>
              <a:latin typeface="Verdana" pitchFamily="34" charset="0"/>
            </a:endParaRPr>
          </a:p>
        </p:txBody>
      </p:sp>
      <p:graphicFrame>
        <p:nvGraphicFramePr>
          <p:cNvPr id="9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823057"/>
              </p:ext>
            </p:extLst>
          </p:nvPr>
        </p:nvGraphicFramePr>
        <p:xfrm>
          <a:off x="954212" y="4664764"/>
          <a:ext cx="3527425" cy="2480310"/>
        </p:xfrm>
        <a:graphic>
          <a:graphicData uri="http://schemas.openxmlformats.org/drawingml/2006/table">
            <a:tbl>
              <a:tblPr/>
              <a:tblGrid>
                <a:gridCol w="1800225"/>
                <a:gridCol w="1727200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Северная ВС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1 584 000 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/сут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Московская НС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1 044 000 м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сут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Главная ВС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864 000 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/сут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Муринская НС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432 000 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/сут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Волковская ВС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390 000 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/сут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Колпинская ВС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250 000 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/сут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Фрунзенская НС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168 000 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/сут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Южная ВС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273 600 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/сут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Кронштадтские ВС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43 200 м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сут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63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107950"/>
            <a:ext cx="1069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6EC0"/>
                </a:solidFill>
                <a:latin typeface="Verdana" pitchFamily="34" charset="0"/>
              </a:rPr>
              <a:t>Эффективность удаления техногенных примесей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6EC0"/>
                </a:solidFill>
                <a:latin typeface="Verdana" pitchFamily="34" charset="0"/>
              </a:rPr>
              <a:t>г. Череповец, ВОС-3 (р. Шексна)</a:t>
            </a:r>
          </a:p>
        </p:txBody>
      </p:sp>
      <p:pic>
        <p:nvPicPr>
          <p:cNvPr id="5" name="Picture 3" descr="Z:\Reklama\Презентации\2020\Графики Смирнову\Графики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908175"/>
            <a:ext cx="5983287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218363" y="2628900"/>
            <a:ext cx="3090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Verdana" pitchFamily="34" charset="0"/>
              </a:rPr>
              <a:t>Фенолы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218363" y="2989263"/>
            <a:ext cx="3090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Verdana" pitchFamily="34" charset="0"/>
              </a:rPr>
              <a:t>Нефтепродукты</a:t>
            </a:r>
          </a:p>
        </p:txBody>
      </p:sp>
    </p:spTree>
    <p:extLst>
      <p:ext uri="{BB962C8B-B14F-4D97-AF65-F5344CB8AC3E}">
        <p14:creationId xmlns:p14="http://schemas.microsoft.com/office/powerpoint/2010/main" val="260970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>
            <a:spLocks/>
          </p:cNvSpPr>
          <p:nvPr/>
        </p:nvSpPr>
        <p:spPr bwMode="auto">
          <a:xfrm>
            <a:off x="-7863" y="-10319"/>
            <a:ext cx="8738939" cy="81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800" b="1" dirty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Эффективность сорбционной очистки воды от </a:t>
            </a:r>
            <a:r>
              <a:rPr lang="ru-RU" sz="1800" b="1" dirty="0" err="1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диоксинов</a:t>
            </a:r>
            <a:endParaRPr lang="ru-RU" sz="1800" b="1" dirty="0">
              <a:solidFill>
                <a:srgbClr val="006E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" name="Рисунок 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3"/>
          <a:stretch/>
        </p:blipFill>
        <p:spPr bwMode="auto">
          <a:xfrm>
            <a:off x="1314103" y="2052439"/>
            <a:ext cx="8424862" cy="402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/>
          <p:cNvSpPr>
            <a:spLocks/>
          </p:cNvSpPr>
          <p:nvPr/>
        </p:nvSpPr>
        <p:spPr bwMode="auto">
          <a:xfrm>
            <a:off x="0" y="1116335"/>
            <a:ext cx="10693400" cy="81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800" b="1" dirty="0" smtClean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Очистка </a:t>
            </a:r>
            <a:r>
              <a:rPr lang="ru-RU" sz="1800" b="1" dirty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воды от </a:t>
            </a:r>
            <a:r>
              <a:rPr lang="ru-RU" sz="1800" b="1" dirty="0" err="1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диоксинов</a:t>
            </a:r>
            <a:endParaRPr lang="ru-RU" sz="1800" b="1" dirty="0">
              <a:solidFill>
                <a:srgbClr val="006E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0" y="1188343"/>
            <a:ext cx="1069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6EC0"/>
                </a:solidFill>
                <a:latin typeface="Verdana" pitchFamily="34" charset="0"/>
              </a:rPr>
              <a:t>Эффективность снижения общих показателей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6EC0"/>
                </a:solidFill>
                <a:latin typeface="Verdana" pitchFamily="34" charset="0"/>
              </a:rPr>
              <a:t>качества воды при применении ПАУ, доза 5 мг/л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2235200"/>
            <a:ext cx="5983287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7434263" y="2930623"/>
            <a:ext cx="30908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Verdana" pitchFamily="34" charset="0"/>
              </a:rPr>
              <a:t>Рязань </a:t>
            </a:r>
            <a:r>
              <a:rPr lang="ru-RU" altLang="ru-RU" sz="1400" b="1" dirty="0">
                <a:latin typeface="Verdana" pitchFamily="34" charset="0"/>
              </a:rPr>
              <a:t>окисляемость</a:t>
            </a:r>
            <a:r>
              <a:rPr lang="ru-RU" altLang="ru-RU" sz="1200" dirty="0">
                <a:latin typeface="Verdana" pitchFamily="34" charset="0"/>
              </a:rPr>
              <a:t> </a:t>
            </a:r>
            <a:r>
              <a:rPr lang="ru-RU" altLang="ru-RU" sz="1200" dirty="0" err="1">
                <a:latin typeface="Verdana" pitchFamily="34" charset="0"/>
              </a:rPr>
              <a:t>мгО</a:t>
            </a:r>
            <a:r>
              <a:rPr lang="ru-RU" altLang="ru-RU" sz="1200" dirty="0">
                <a:latin typeface="Verdana" pitchFamily="34" charset="0"/>
              </a:rPr>
              <a:t>/л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434263" y="3290986"/>
            <a:ext cx="30908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Verdana" pitchFamily="34" charset="0"/>
              </a:rPr>
              <a:t>Рязань </a:t>
            </a:r>
            <a:r>
              <a:rPr lang="ru-RU" altLang="ru-RU" sz="1400" b="1" dirty="0">
                <a:latin typeface="Verdana" pitchFamily="34" charset="0"/>
              </a:rPr>
              <a:t>запах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434263" y="3722786"/>
            <a:ext cx="30908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Verdana" pitchFamily="34" charset="0"/>
              </a:rPr>
              <a:t>Астрахань </a:t>
            </a:r>
            <a:r>
              <a:rPr lang="ru-RU" altLang="ru-RU" sz="1400" b="1" dirty="0">
                <a:latin typeface="Verdana" pitchFamily="34" charset="0"/>
              </a:rPr>
              <a:t>запах</a:t>
            </a:r>
          </a:p>
        </p:txBody>
      </p:sp>
    </p:spTree>
    <p:extLst>
      <p:ext uri="{BB962C8B-B14F-4D97-AF65-F5344CB8AC3E}">
        <p14:creationId xmlns:p14="http://schemas.microsoft.com/office/powerpoint/2010/main" val="154054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0" y="1260351"/>
            <a:ext cx="1069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800" b="1" dirty="0" err="1" smtClean="0">
                <a:solidFill>
                  <a:srgbClr val="006EC0"/>
                </a:solidFill>
                <a:latin typeface="Verdana" pitchFamily="34" charset="0"/>
              </a:rPr>
              <a:t>Трехбарьерная</a:t>
            </a:r>
            <a:r>
              <a:rPr lang="ru-RU" altLang="ru-RU" sz="1800" b="1" dirty="0" smtClean="0">
                <a:solidFill>
                  <a:srgbClr val="006EC0"/>
                </a:solidFill>
                <a:latin typeface="Verdana" pitchFamily="34" charset="0"/>
              </a:rPr>
              <a:t> схема обеззараживания воды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5833" y="1908423"/>
            <a:ext cx="6561733" cy="469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Reklama\Exibitions\Конференции и семинары\2022\Конференция водоканалов Хабаровск РАВВ\Доклады\Смирнов\Рис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/>
          <a:stretch/>
        </p:blipFill>
        <p:spPr bwMode="auto">
          <a:xfrm>
            <a:off x="1098228" y="1311803"/>
            <a:ext cx="8496944" cy="520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33363" y="36215"/>
            <a:ext cx="9020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6EC0"/>
                </a:solidFill>
                <a:latin typeface="Verdana" pitchFamily="34" charset="0"/>
              </a:rPr>
              <a:t>Содержание </a:t>
            </a:r>
            <a:r>
              <a:rPr lang="ru-RU" altLang="ru-RU" sz="2400" b="1" dirty="0" smtClean="0">
                <a:solidFill>
                  <a:srgbClr val="006EC0"/>
                </a:solidFill>
                <a:latin typeface="Verdana" pitchFamily="34" charset="0"/>
              </a:rPr>
              <a:t>ООУ</a:t>
            </a:r>
            <a:r>
              <a:rPr lang="ru-RU" altLang="ru-RU" sz="1800" b="1" dirty="0" smtClean="0">
                <a:solidFill>
                  <a:srgbClr val="006EC0"/>
                </a:solidFill>
                <a:latin typeface="Verdana" pitchFamily="34" charset="0"/>
              </a:rPr>
              <a:t> (мг/л) в очищенной воде</a:t>
            </a:r>
            <a:br>
              <a:rPr lang="ru-RU" altLang="ru-RU" sz="1800" b="1" dirty="0" smtClean="0">
                <a:solidFill>
                  <a:srgbClr val="006EC0"/>
                </a:solidFill>
                <a:latin typeface="Verdana" pitchFamily="34" charset="0"/>
              </a:rPr>
            </a:br>
            <a:r>
              <a:rPr lang="ru-RU" altLang="ru-RU" sz="1800" b="1" dirty="0" smtClean="0">
                <a:solidFill>
                  <a:srgbClr val="006EC0"/>
                </a:solidFill>
                <a:latin typeface="Verdana" pitchFamily="34" charset="0"/>
              </a:rPr>
              <a:t>при использовании ПАУ</a:t>
            </a:r>
            <a:endParaRPr lang="ru-RU" altLang="ru-RU" sz="1800" b="1" dirty="0">
              <a:solidFill>
                <a:srgbClr val="006EC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4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4132" y="108223"/>
            <a:ext cx="9019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rgbClr val="006E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Оборудования блока ПАУ </a:t>
            </a:r>
            <a:r>
              <a:rPr lang="ru-RU" sz="1800" b="1" dirty="0" smtClean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ОСВ Александровка</a:t>
            </a:r>
          </a:p>
          <a:p>
            <a:pPr algn="ctr">
              <a:defRPr/>
            </a:pPr>
            <a:r>
              <a:rPr lang="ru-RU" sz="1800" b="1" dirty="0" smtClean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г. Ростов-на-Дону (расход: 420 тыс. м</a:t>
            </a:r>
            <a:r>
              <a:rPr lang="ru-RU" sz="1800" b="1" baseline="30000" dirty="0" smtClean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ru-RU" sz="1800" b="1" dirty="0" smtClean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ru-RU" sz="1800" b="1" dirty="0" err="1" smtClean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сут</a:t>
            </a:r>
            <a:r>
              <a:rPr lang="ru-RU" sz="1800" b="1" dirty="0" smtClean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r>
              <a:rPr lang="en-US" sz="1800" b="1" dirty="0" smtClean="0">
                <a:solidFill>
                  <a:srgbClr val="006E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800" b="1" dirty="0">
              <a:solidFill>
                <a:srgbClr val="006E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5"/>
          <a:stretch/>
        </p:blipFill>
        <p:spPr bwMode="auto">
          <a:xfrm>
            <a:off x="1950323" y="1620391"/>
            <a:ext cx="7008778" cy="4317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587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81" y="1268414"/>
            <a:ext cx="7539037" cy="502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6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33363" y="107950"/>
            <a:ext cx="902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6EC0"/>
                </a:solidFill>
                <a:latin typeface="Verdana" pitchFamily="34" charset="0"/>
              </a:rPr>
              <a:t>Оборудования блока ПАУ на ГВС г. Санкт-Петербург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6EC0"/>
                </a:solidFill>
                <a:latin typeface="Verdana" pitchFamily="34" charset="0"/>
              </a:rPr>
              <a:t>(расход: 320 тыс. м</a:t>
            </a:r>
            <a:r>
              <a:rPr lang="ru-RU" altLang="ru-RU" sz="1800" b="1" baseline="30000" dirty="0">
                <a:solidFill>
                  <a:srgbClr val="006EC0"/>
                </a:solidFill>
                <a:latin typeface="Verdana" pitchFamily="34" charset="0"/>
              </a:rPr>
              <a:t>3</a:t>
            </a:r>
            <a:r>
              <a:rPr lang="ru-RU" altLang="ru-RU" sz="1800" b="1" dirty="0">
                <a:solidFill>
                  <a:srgbClr val="006EC0"/>
                </a:solidFill>
                <a:latin typeface="Verdana" pitchFamily="34" charset="0"/>
              </a:rPr>
              <a:t>/</a:t>
            </a:r>
            <a:r>
              <a:rPr lang="ru-RU" altLang="ru-RU" sz="1800" b="1" dirty="0" err="1">
                <a:solidFill>
                  <a:srgbClr val="006EC0"/>
                </a:solidFill>
                <a:latin typeface="Verdana" pitchFamily="34" charset="0"/>
              </a:rPr>
              <a:t>сут</a:t>
            </a:r>
            <a:r>
              <a:rPr lang="ru-RU" altLang="ru-RU" sz="1800" b="1" dirty="0">
                <a:solidFill>
                  <a:srgbClr val="006EC0"/>
                </a:solidFill>
                <a:latin typeface="Verdana" pitchFamily="34" charset="0"/>
              </a:rPr>
              <a:t>)</a:t>
            </a:r>
            <a:r>
              <a:rPr lang="en-US" altLang="ru-RU" sz="1800" b="1" dirty="0">
                <a:solidFill>
                  <a:srgbClr val="006EC0"/>
                </a:solidFill>
                <a:latin typeface="Verdana" pitchFamily="34" charset="0"/>
              </a:rPr>
              <a:t> </a:t>
            </a:r>
            <a:endParaRPr lang="ru-RU" altLang="ru-RU" sz="1800" b="1" dirty="0">
              <a:solidFill>
                <a:srgbClr val="006EC0"/>
              </a:solidFill>
              <a:latin typeface="Verdana" pitchFamily="34" charset="0"/>
            </a:endParaRPr>
          </a:p>
        </p:txBody>
      </p:sp>
      <p:pic>
        <p:nvPicPr>
          <p:cNvPr id="5" name="Picture 2" descr="C:\Users\odnoletkov\Documents\s diska D\Работа\2011г\Работа\ПАУ\Фото ПАУ\ПАУ С.-П\24-09-2018\C.-П. 2018.09.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260475"/>
            <a:ext cx="799147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3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opov\Desktop\26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94" y="1244897"/>
            <a:ext cx="6678613" cy="506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8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opov\Desktop\28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70" y="1281907"/>
            <a:ext cx="6539060" cy="501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9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opov\Desktop\Схема питьевого водснаб с доп источникам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80"/>
          <a:stretch/>
        </p:blipFill>
        <p:spPr bwMode="auto">
          <a:xfrm>
            <a:off x="522164" y="1983035"/>
            <a:ext cx="8136904" cy="15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1"/>
          <p:cNvSpPr>
            <a:spLocks noChangeArrowheads="1"/>
          </p:cNvSpPr>
          <p:nvPr/>
        </p:nvSpPr>
        <p:spPr bwMode="auto">
          <a:xfrm>
            <a:off x="306140" y="1196206"/>
            <a:ext cx="10297144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14" tIns="52107" rIns="104214" bIns="52107" anchor="ctr"/>
          <a:lstStyle/>
          <a:p>
            <a:pPr algn="ctr" eaLnBrk="1" hangingPunct="1"/>
            <a:r>
              <a:rPr lang="ru-RU" altLang="ru-RU" sz="1800" b="1" dirty="0" smtClean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Ретроспектива событий и действий при ЧС</a:t>
            </a:r>
            <a:endParaRPr lang="ru-RU" altLang="ru-RU" sz="1800" b="1" dirty="0">
              <a:solidFill>
                <a:srgbClr val="006E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71"/>
          <p:cNvSpPr>
            <a:spLocks noChangeArrowheads="1"/>
          </p:cNvSpPr>
          <p:nvPr/>
        </p:nvSpPr>
        <p:spPr bwMode="auto">
          <a:xfrm>
            <a:off x="2754412" y="4778596"/>
            <a:ext cx="4608512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14" tIns="52107" rIns="104214" bIns="52107" anchor="ctr"/>
          <a:lstStyle/>
          <a:p>
            <a:pPr algn="ctr"/>
            <a:r>
              <a:rPr lang="ru-RU" altLang="ru-RU" sz="1400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Время анализов воды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400667"/>
              </p:ext>
            </p:extLst>
          </p:nvPr>
        </p:nvGraphicFramePr>
        <p:xfrm>
          <a:off x="2466380" y="5236341"/>
          <a:ext cx="5400600" cy="1856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6830"/>
                <a:gridCol w="3933770"/>
              </a:tblGrid>
              <a:tr h="3398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 – 2 ч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Общие в смену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</a:tr>
              <a:tr h="32392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2 – 4 ч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Центральная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лаборатория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3F4"/>
                    </a:solidFill>
                  </a:tcPr>
                </a:tc>
              </a:tr>
              <a:tr h="337704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3 – 6 ч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Ксенобиотики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7F3F4"/>
                    </a:solidFill>
                  </a:tcPr>
                </a:tc>
              </a:tr>
              <a:tr h="328814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до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72 ч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Анализы ЧС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7F3F4"/>
                    </a:solidFill>
                  </a:tcPr>
                </a:tc>
              </a:tr>
              <a:tr h="52641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до 72 ч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Микробиологические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анализы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71"/>
          <p:cNvSpPr>
            <a:spLocks noChangeArrowheads="1"/>
          </p:cNvSpPr>
          <p:nvPr/>
        </p:nvSpPr>
        <p:spPr bwMode="auto">
          <a:xfrm>
            <a:off x="702184" y="3604543"/>
            <a:ext cx="6984776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14" tIns="52107" rIns="104214" bIns="52107" anchor="ctr"/>
          <a:lstStyle/>
          <a:p>
            <a:pPr algn="ctr"/>
            <a:r>
              <a:rPr lang="ru-RU" altLang="ru-RU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часа</a:t>
            </a:r>
            <a:endParaRPr lang="ru-RU" altLang="ru-RU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71"/>
          <p:cNvSpPr>
            <a:spLocks noChangeArrowheads="1"/>
          </p:cNvSpPr>
          <p:nvPr/>
        </p:nvSpPr>
        <p:spPr bwMode="auto">
          <a:xfrm>
            <a:off x="8299028" y="4324623"/>
            <a:ext cx="1584176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14" tIns="52107" rIns="104214" bIns="52107" anchor="ctr"/>
          <a:lstStyle/>
          <a:p>
            <a:pPr algn="ctr"/>
            <a:r>
              <a:rPr lang="ru-RU" altLang="ru-RU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72 часов</a:t>
            </a:r>
            <a:endParaRPr lang="ru-RU" altLang="ru-RU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702184" y="3636615"/>
            <a:ext cx="6984776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2" descr="C:\Users\popov\Desktop\Схема питьевого водснаб с доп источникам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3" t="60609"/>
          <a:stretch/>
        </p:blipFill>
        <p:spPr bwMode="auto">
          <a:xfrm>
            <a:off x="8207685" y="3276575"/>
            <a:ext cx="1747527" cy="104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 bwMode="auto">
          <a:xfrm>
            <a:off x="8279693" y="4346351"/>
            <a:ext cx="1675519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1696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1"/>
          <p:cNvSpPr>
            <a:spLocks noChangeArrowheads="1"/>
          </p:cNvSpPr>
          <p:nvPr/>
        </p:nvSpPr>
        <p:spPr bwMode="auto">
          <a:xfrm>
            <a:off x="306140" y="1196206"/>
            <a:ext cx="10297144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14" tIns="52107" rIns="104214" bIns="52107" anchor="ctr"/>
          <a:lstStyle/>
          <a:p>
            <a:pPr algn="ctr" eaLnBrk="1" hangingPunct="1"/>
            <a:r>
              <a:rPr lang="ru-RU" altLang="ru-RU" sz="1800" b="1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Водопотребление города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398167"/>
              </p:ext>
            </p:extLst>
          </p:nvPr>
        </p:nvGraphicFramePr>
        <p:xfrm>
          <a:off x="1386261" y="2196456"/>
          <a:ext cx="7920879" cy="2736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0293"/>
                <a:gridCol w="2640293"/>
                <a:gridCol w="2640293"/>
              </a:tblGrid>
              <a:tr h="459699">
                <a:tc row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Водопотребление</a:t>
                      </a:r>
                    </a:p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л/чел/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сут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7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450215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Население, тыс. чел.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7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9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50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7F3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500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7F3"/>
                    </a:solidFill>
                  </a:tcPr>
                </a:tc>
              </a:tr>
              <a:tr h="569151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5  (80%)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7F3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dirty="0">
                          <a:effectLst/>
                        </a:rPr>
                        <a:t>200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dirty="0">
                          <a:effectLst/>
                        </a:rPr>
                        <a:t>2000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151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20  (20%)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7F3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dirty="0">
                          <a:effectLst/>
                        </a:rPr>
                        <a:t>200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dirty="0">
                          <a:effectLst/>
                        </a:rPr>
                        <a:t>2000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</a:tr>
              <a:tr h="569151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Итого, м</a:t>
                      </a:r>
                      <a:r>
                        <a:rPr lang="ru-RU" sz="14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/чел/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сут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FD7F3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400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06133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4000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5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1"/>
          <p:cNvSpPr>
            <a:spLocks noChangeArrowheads="1"/>
          </p:cNvSpPr>
          <p:nvPr/>
        </p:nvSpPr>
        <p:spPr bwMode="auto">
          <a:xfrm>
            <a:off x="306140" y="1196206"/>
            <a:ext cx="10297144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14" tIns="52107" rIns="104214" bIns="52107" anchor="ctr"/>
          <a:lstStyle/>
          <a:p>
            <a:pPr algn="ctr" eaLnBrk="1" hangingPunct="1"/>
            <a:r>
              <a:rPr lang="ru-RU" altLang="ru-RU" sz="1800" b="1" dirty="0" smtClean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Воздействие </a:t>
            </a:r>
            <a:r>
              <a:rPr lang="ru-RU" altLang="ru-RU" sz="1800" b="1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окислителей (деструкция)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962324" y="2628503"/>
            <a:ext cx="6984776" cy="1264643"/>
            <a:chOff x="1962324" y="2628503"/>
            <a:chExt cx="6984776" cy="1264643"/>
          </a:xfrm>
        </p:grpSpPr>
        <p:sp>
          <p:nvSpPr>
            <p:cNvPr id="4" name="Rectangle 71"/>
            <p:cNvSpPr>
              <a:spLocks noChangeArrowheads="1"/>
            </p:cNvSpPr>
            <p:nvPr/>
          </p:nvSpPr>
          <p:spPr bwMode="auto">
            <a:xfrm>
              <a:off x="1962324" y="2879825"/>
              <a:ext cx="1656184" cy="784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4214" tIns="52107" rIns="104214" bIns="52107" anchor="ctr"/>
            <a:lstStyle/>
            <a:p>
              <a:pPr algn="ctr" eaLnBrk="1" hangingPunct="1"/>
              <a:r>
                <a:rPr lang="en-US" sz="2400" b="1" dirty="0" err="1" smtClean="0"/>
                <a:t>C</a:t>
              </a:r>
              <a:r>
                <a:rPr lang="en-US" sz="2400" b="1" baseline="-25000" dirty="0" err="1" smtClean="0"/>
                <a:t>x</a:t>
              </a:r>
              <a:r>
                <a:rPr lang="en-US" sz="2400" b="1" dirty="0" err="1" smtClean="0"/>
                <a:t>H</a:t>
              </a:r>
              <a:r>
                <a:rPr lang="en-US" sz="2400" b="1" baseline="-25000" dirty="0" err="1" smtClean="0"/>
                <a:t>y</a:t>
              </a:r>
              <a:r>
                <a:rPr lang="en-US" sz="2400" b="1" dirty="0" err="1" smtClean="0"/>
                <a:t>O</a:t>
              </a:r>
              <a:r>
                <a:rPr lang="en-US" sz="2400" b="1" baseline="-25000" dirty="0" err="1" smtClean="0"/>
                <a:t>z</a:t>
              </a:r>
              <a:endParaRPr lang="ru-RU" altLang="ru-RU" sz="2400" b="1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" name="Rectangle 71"/>
            <p:cNvSpPr>
              <a:spLocks noChangeArrowheads="1"/>
            </p:cNvSpPr>
            <p:nvPr/>
          </p:nvSpPr>
          <p:spPr bwMode="auto">
            <a:xfrm>
              <a:off x="4623619" y="2628503"/>
              <a:ext cx="1083121" cy="502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4214" tIns="52107" rIns="104214" bIns="52107" anchor="ctr"/>
            <a:lstStyle/>
            <a:p>
              <a:pPr algn="ctr"/>
              <a:r>
                <a:rPr lang="en-US" sz="2400" b="1" dirty="0"/>
                <a:t>+ </a:t>
              </a:r>
              <a:r>
                <a:rPr lang="en-US" sz="2400" b="1" dirty="0" smtClean="0"/>
                <a:t>Cl</a:t>
              </a:r>
              <a:r>
                <a:rPr lang="de-DE" sz="2400" baseline="-25000" dirty="0" smtClean="0"/>
                <a:t>Ɣ</a:t>
              </a:r>
              <a:endParaRPr lang="de-DE" sz="2400" baseline="-25000" dirty="0"/>
            </a:p>
          </p:txBody>
        </p:sp>
        <p:sp>
          <p:nvSpPr>
            <p:cNvPr id="6" name="Rectangle 71"/>
            <p:cNvSpPr>
              <a:spLocks noChangeArrowheads="1"/>
            </p:cNvSpPr>
            <p:nvPr/>
          </p:nvSpPr>
          <p:spPr bwMode="auto">
            <a:xfrm>
              <a:off x="4623619" y="3390503"/>
              <a:ext cx="1083121" cy="502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4214" tIns="52107" rIns="104214" bIns="52107" anchor="ctr"/>
            <a:lstStyle/>
            <a:p>
              <a:pPr algn="ctr"/>
              <a:r>
                <a:rPr lang="en-US" sz="2400" b="1" dirty="0"/>
                <a:t>+ </a:t>
              </a:r>
              <a:r>
                <a:rPr lang="en-US" sz="2400" b="1" dirty="0" smtClean="0"/>
                <a:t>O</a:t>
              </a:r>
              <a:r>
                <a:rPr lang="en-US" sz="2400" b="1" baseline="-25000" dirty="0" smtClean="0"/>
                <a:t>3</a:t>
              </a:r>
              <a:endParaRPr lang="de-DE" sz="2400" baseline="-25000" dirty="0"/>
            </a:p>
          </p:txBody>
        </p:sp>
        <p:sp>
          <p:nvSpPr>
            <p:cNvPr id="7" name="Rectangle 71"/>
            <p:cNvSpPr>
              <a:spLocks noChangeArrowheads="1"/>
            </p:cNvSpPr>
            <p:nvPr/>
          </p:nvSpPr>
          <p:spPr bwMode="auto">
            <a:xfrm>
              <a:off x="6750745" y="2628503"/>
              <a:ext cx="2196355" cy="502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4214" tIns="52107" rIns="104214" bIns="52107" anchor="ctr"/>
            <a:lstStyle/>
            <a:p>
              <a:r>
                <a:rPr lang="en-US" sz="2400" b="1" dirty="0" smtClean="0"/>
                <a:t>C</a:t>
              </a:r>
              <a:r>
                <a:rPr lang="en-US" sz="2400" b="1" baseline="-25000" dirty="0" smtClean="0"/>
                <a:t>x1</a:t>
              </a:r>
              <a:r>
                <a:rPr lang="en-US" sz="2400" b="1" dirty="0" smtClean="0"/>
                <a:t>H</a:t>
              </a:r>
              <a:r>
                <a:rPr lang="en-US" sz="2400" b="1" baseline="-25000" dirty="0" smtClean="0"/>
                <a:t>y1</a:t>
              </a:r>
              <a:r>
                <a:rPr lang="en-US" sz="2400" b="1" dirty="0" smtClean="0"/>
                <a:t>O</a:t>
              </a:r>
              <a:r>
                <a:rPr lang="de-DE" sz="2400" baseline="-25000" dirty="0" smtClean="0"/>
                <a:t>Ɣ</a:t>
              </a:r>
              <a:r>
                <a:rPr lang="en-US" sz="2400" b="1" baseline="-25000" dirty="0" smtClean="0"/>
                <a:t>1</a:t>
              </a:r>
              <a:endParaRPr lang="ru-RU" altLang="ru-RU" sz="2400" b="1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Rectangle 71"/>
            <p:cNvSpPr>
              <a:spLocks noChangeArrowheads="1"/>
            </p:cNvSpPr>
            <p:nvPr/>
          </p:nvSpPr>
          <p:spPr bwMode="auto">
            <a:xfrm>
              <a:off x="6750745" y="3390503"/>
              <a:ext cx="2196355" cy="502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4214" tIns="52107" rIns="104214" bIns="52107" anchor="ctr"/>
            <a:lstStyle/>
            <a:p>
              <a:r>
                <a:rPr lang="en-US" sz="2400" b="1" dirty="0" smtClean="0"/>
                <a:t>C</a:t>
              </a:r>
              <a:r>
                <a:rPr lang="en-US" sz="2400" b="1" baseline="-25000" dirty="0" smtClean="0"/>
                <a:t>x1</a:t>
              </a:r>
              <a:r>
                <a:rPr lang="en-US" sz="2400" b="1" dirty="0" smtClean="0"/>
                <a:t>H</a:t>
              </a:r>
              <a:r>
                <a:rPr lang="en-US" sz="2400" b="1" baseline="-25000" dirty="0" smtClean="0"/>
                <a:t>y2</a:t>
              </a:r>
              <a:r>
                <a:rPr lang="en-US" sz="2400" b="1" dirty="0" smtClean="0"/>
                <a:t>(=O</a:t>
              </a:r>
              <a:r>
                <a:rPr lang="de-DE" sz="2400" baseline="-25000" dirty="0" smtClean="0"/>
                <a:t>Ɣ2</a:t>
              </a:r>
              <a:r>
                <a:rPr lang="de-DE" sz="2400" b="1" dirty="0" smtClean="0"/>
                <a:t>)</a:t>
              </a:r>
              <a:endParaRPr lang="de-DE" sz="2400" b="1" dirty="0"/>
            </a:p>
          </p:txBody>
        </p:sp>
        <p:cxnSp>
          <p:nvCxnSpPr>
            <p:cNvPr id="10" name="Прямая со стрелкой 9"/>
            <p:cNvCxnSpPr/>
            <p:nvPr/>
          </p:nvCxnSpPr>
          <p:spPr bwMode="auto">
            <a:xfrm flipV="1">
              <a:off x="3762524" y="2950420"/>
              <a:ext cx="648072" cy="216024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Прямая со стрелкой 10"/>
            <p:cNvCxnSpPr/>
            <p:nvPr/>
          </p:nvCxnSpPr>
          <p:spPr bwMode="auto">
            <a:xfrm>
              <a:off x="5850756" y="2950420"/>
              <a:ext cx="683915" cy="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Прямая со стрелкой 12"/>
            <p:cNvCxnSpPr/>
            <p:nvPr/>
          </p:nvCxnSpPr>
          <p:spPr bwMode="auto">
            <a:xfrm>
              <a:off x="5850756" y="3636220"/>
              <a:ext cx="683915" cy="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Прямая со стрелкой 13"/>
            <p:cNvCxnSpPr/>
            <p:nvPr/>
          </p:nvCxnSpPr>
          <p:spPr bwMode="auto">
            <a:xfrm>
              <a:off x="3762524" y="3417331"/>
              <a:ext cx="648072" cy="224493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751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04056" y="242947"/>
            <a:ext cx="7506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6EC0"/>
                </a:solidFill>
                <a:latin typeface="Verdana" pitchFamily="34" charset="0"/>
              </a:rPr>
              <a:t>Механизм УФ-обеззараживания</a:t>
            </a:r>
            <a:endParaRPr lang="ru-RU" altLang="ru-RU" sz="1800" b="1" dirty="0">
              <a:solidFill>
                <a:srgbClr val="006EC0"/>
              </a:solidFill>
              <a:latin typeface="Verdana" pitchFamily="34" charset="0"/>
            </a:endParaRPr>
          </a:p>
        </p:txBody>
      </p:sp>
      <p:pic>
        <p:nvPicPr>
          <p:cNvPr id="5" name="Picture 2" descr="Z:\Reklama\advertising\advertising RUS\2016 - общая папка старый формат\ЛИТ общая папка 625х397 - 2021\Ворд с картинками\Схема ДН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654861"/>
            <a:ext cx="5473700" cy="425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81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1170236" y="1980431"/>
            <a:ext cx="8428484" cy="4887913"/>
            <a:chOff x="856680" y="2374900"/>
            <a:chExt cx="8428484" cy="4887913"/>
          </a:xfrm>
        </p:grpSpPr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1455614" y="6516688"/>
              <a:ext cx="2133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altLang="ru-RU" sz="2000" b="1" dirty="0">
                  <a:latin typeface="Verdana" pitchFamily="34" charset="0"/>
                </a:rPr>
                <a:t>вирусы</a:t>
              </a: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856680" y="3951288"/>
              <a:ext cx="32439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latin typeface="Verdana" pitchFamily="34" charset="0"/>
                </a:rPr>
                <a:t>цисты простейших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161480" y="5265738"/>
              <a:ext cx="272308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latin typeface="Verdana" pitchFamily="34" charset="0"/>
                </a:rPr>
                <a:t>споры бактерий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580308" y="2640013"/>
              <a:ext cx="17522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solidFill>
                    <a:srgbClr val="6600CC"/>
                  </a:solidFill>
                  <a:latin typeface="Verdana" pitchFamily="34" charset="0"/>
                </a:rPr>
                <a:t> </a:t>
              </a:r>
              <a:r>
                <a:rPr lang="ru-RU" altLang="ru-RU" sz="2000" b="1" dirty="0">
                  <a:latin typeface="Verdana" pitchFamily="34" charset="0"/>
                </a:rPr>
                <a:t>бактерии</a:t>
              </a:r>
            </a:p>
          </p:txBody>
        </p: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4408364" y="2374900"/>
              <a:ext cx="1371600" cy="4887913"/>
              <a:chOff x="2592" y="970"/>
              <a:chExt cx="864" cy="3079"/>
            </a:xfrm>
          </p:grpSpPr>
          <p:graphicFrame>
            <p:nvGraphicFramePr>
              <p:cNvPr id="15" name="Object 8"/>
              <p:cNvGraphicFramePr>
                <a:graphicFrameLocks noChangeAspect="1"/>
              </p:cNvGraphicFramePr>
              <p:nvPr/>
            </p:nvGraphicFramePr>
            <p:xfrm>
              <a:off x="2592" y="1678"/>
              <a:ext cx="864" cy="7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8" name="Фотография Photo Editor" r:id="rId3" imgW="1771429" imgH="1724266" progId="MSPhotoEd.3">
                      <p:embed/>
                    </p:oleObj>
                  </mc:Choice>
                  <mc:Fallback>
                    <p:oleObj name="Фотография Photo Editor" r:id="rId3" imgW="1771429" imgH="1724266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92" y="1678"/>
                            <a:ext cx="864" cy="78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9"/>
              <p:cNvGraphicFramePr>
                <a:graphicFrameLocks noChangeAspect="1"/>
              </p:cNvGraphicFramePr>
              <p:nvPr/>
            </p:nvGraphicFramePr>
            <p:xfrm>
              <a:off x="2592" y="2466"/>
              <a:ext cx="864" cy="7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9" name="Фотография Photo Editor" r:id="rId5" imgW="3371429" imgH="3561905" progId="MSPhotoEd.3">
                      <p:embed/>
                    </p:oleObj>
                  </mc:Choice>
                  <mc:Fallback>
                    <p:oleObj name="Фотография Photo Editor" r:id="rId5" imgW="3371429" imgH="3561905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92" y="2466"/>
                            <a:ext cx="864" cy="78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0"/>
              <p:cNvGraphicFramePr>
                <a:graphicFrameLocks noChangeAspect="1"/>
              </p:cNvGraphicFramePr>
              <p:nvPr/>
            </p:nvGraphicFramePr>
            <p:xfrm>
              <a:off x="2592" y="3253"/>
              <a:ext cx="864" cy="7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0" name="Фотография Photo Editor" r:id="rId7" imgW="1428949" imgH="1380952" progId="MSPhotoEd.3">
                      <p:embed/>
                    </p:oleObj>
                  </mc:Choice>
                  <mc:Fallback>
                    <p:oleObj name="Фотография Photo Editor" r:id="rId7" imgW="1428949" imgH="138095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92" y="3253"/>
                            <a:ext cx="864" cy="79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1"/>
              <p:cNvGraphicFramePr>
                <a:graphicFrameLocks noChangeAspect="1"/>
              </p:cNvGraphicFramePr>
              <p:nvPr/>
            </p:nvGraphicFramePr>
            <p:xfrm>
              <a:off x="2592" y="970"/>
              <a:ext cx="864" cy="7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1" name="Фотография Photo Editor" r:id="rId9" imgW="2010056" imgH="1647619" progId="MSPhotoEd.3">
                      <p:embed/>
                    </p:oleObj>
                  </mc:Choice>
                  <mc:Fallback>
                    <p:oleObj name="Фотография Photo Editor" r:id="rId9" imgW="2010056" imgH="1647619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92" y="970"/>
                            <a:ext cx="864" cy="70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6008564" y="2700511"/>
              <a:ext cx="3276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latin typeface="Verdana" pitchFamily="34" charset="0"/>
                </a:rPr>
                <a:t>5 – 25 мДж</a:t>
              </a:r>
              <a:r>
                <a:rPr lang="en-US" altLang="ru-RU" sz="2000" b="1" dirty="0">
                  <a:latin typeface="Verdana" pitchFamily="34" charset="0"/>
                </a:rPr>
                <a:t>/</a:t>
              </a:r>
              <a:r>
                <a:rPr lang="ru-RU" altLang="ru-RU" sz="2000" b="1" dirty="0">
                  <a:latin typeface="Verdana" pitchFamily="34" charset="0"/>
                </a:rPr>
                <a:t>см</a:t>
              </a:r>
              <a:r>
                <a:rPr lang="ru-RU" altLang="ru-RU" sz="2000" b="1" baseline="30000" dirty="0">
                  <a:latin typeface="Verdana" pitchFamily="34" charset="0"/>
                </a:rPr>
                <a:t>2</a:t>
              </a:r>
              <a:r>
                <a:rPr lang="ru-RU" altLang="ru-RU" sz="2000" b="1" dirty="0">
                  <a:latin typeface="Verdana" pitchFamily="34" charset="0"/>
                </a:rPr>
                <a:t> </a:t>
              </a: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6008564" y="3951288"/>
              <a:ext cx="3276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latin typeface="Verdana" pitchFamily="34" charset="0"/>
                </a:rPr>
                <a:t>15 – 30 мДж</a:t>
              </a:r>
              <a:r>
                <a:rPr lang="en-US" altLang="ru-RU" sz="2000" b="1" dirty="0">
                  <a:latin typeface="Verdana" pitchFamily="34" charset="0"/>
                </a:rPr>
                <a:t>/</a:t>
              </a:r>
              <a:r>
                <a:rPr lang="ru-RU" altLang="ru-RU" sz="2000" b="1" dirty="0">
                  <a:latin typeface="Verdana" pitchFamily="34" charset="0"/>
                </a:rPr>
                <a:t>см</a:t>
              </a:r>
              <a:r>
                <a:rPr lang="ru-RU" altLang="ru-RU" sz="2000" b="1" baseline="30000" dirty="0">
                  <a:latin typeface="Verdana" pitchFamily="34" charset="0"/>
                </a:rPr>
                <a:t>2</a:t>
              </a:r>
              <a:r>
                <a:rPr lang="ru-RU" altLang="ru-RU" sz="2000" b="1" dirty="0">
                  <a:latin typeface="Verdana" pitchFamily="34" charset="0"/>
                </a:rPr>
                <a:t> </a:t>
              </a: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6008564" y="5330825"/>
              <a:ext cx="3276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latin typeface="Verdana" pitchFamily="34" charset="0"/>
                </a:rPr>
                <a:t>25 – 40 мДж</a:t>
              </a:r>
              <a:r>
                <a:rPr lang="en-US" altLang="ru-RU" sz="2000" b="1" dirty="0">
                  <a:latin typeface="Verdana" pitchFamily="34" charset="0"/>
                </a:rPr>
                <a:t>/</a:t>
              </a:r>
              <a:r>
                <a:rPr lang="ru-RU" altLang="ru-RU" sz="2000" b="1" dirty="0">
                  <a:latin typeface="Verdana" pitchFamily="34" charset="0"/>
                </a:rPr>
                <a:t>см</a:t>
              </a:r>
              <a:r>
                <a:rPr lang="ru-RU" altLang="ru-RU" sz="2000" b="1" baseline="30000" dirty="0">
                  <a:latin typeface="Verdana" pitchFamily="34" charset="0"/>
                </a:rPr>
                <a:t>2</a:t>
              </a:r>
              <a:r>
                <a:rPr lang="ru-RU" altLang="ru-RU" sz="2000" b="1" dirty="0">
                  <a:latin typeface="Verdana" pitchFamily="34" charset="0"/>
                </a:rPr>
                <a:t> 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008564" y="6444927"/>
              <a:ext cx="3276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latin typeface="Verdana" pitchFamily="34" charset="0"/>
                </a:rPr>
                <a:t>25 – 45 мДж</a:t>
              </a:r>
              <a:r>
                <a:rPr lang="en-US" altLang="ru-RU" sz="2000" b="1" dirty="0">
                  <a:latin typeface="Verdana" pitchFamily="34" charset="0"/>
                </a:rPr>
                <a:t>/</a:t>
              </a:r>
              <a:r>
                <a:rPr lang="ru-RU" altLang="ru-RU" sz="2000" b="1" dirty="0">
                  <a:latin typeface="Verdana" pitchFamily="34" charset="0"/>
                </a:rPr>
                <a:t>см</a:t>
              </a:r>
              <a:r>
                <a:rPr lang="ru-RU" altLang="ru-RU" sz="2000" b="1" baseline="30000" dirty="0">
                  <a:latin typeface="Verdana" pitchFamily="34" charset="0"/>
                </a:rPr>
                <a:t>2</a:t>
              </a:r>
              <a:r>
                <a:rPr lang="ru-RU" altLang="ru-RU" sz="2000" b="1" dirty="0">
                  <a:latin typeface="Verdana" pitchFamily="34" charset="0"/>
                </a:rPr>
                <a:t> </a:t>
              </a:r>
            </a:p>
          </p:txBody>
        </p:sp>
        <p:sp>
          <p:nvSpPr>
            <p:cNvPr id="12" name="AutoShape 16"/>
            <p:cNvSpPr>
              <a:spLocks noChangeArrowheads="1"/>
            </p:cNvSpPr>
            <p:nvPr/>
          </p:nvSpPr>
          <p:spPr bwMode="auto">
            <a:xfrm>
              <a:off x="2350964" y="3349625"/>
              <a:ext cx="304800" cy="601663"/>
            </a:xfrm>
            <a:prstGeom prst="downArrow">
              <a:avLst>
                <a:gd name="adj1" fmla="val 50000"/>
                <a:gd name="adj2" fmla="val 49349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3" name="AutoShape 17"/>
            <p:cNvSpPr>
              <a:spLocks noChangeArrowheads="1"/>
            </p:cNvSpPr>
            <p:nvPr/>
          </p:nvSpPr>
          <p:spPr bwMode="auto">
            <a:xfrm>
              <a:off x="2350964" y="4664075"/>
              <a:ext cx="304800" cy="601663"/>
            </a:xfrm>
            <a:prstGeom prst="downArrow">
              <a:avLst>
                <a:gd name="adj1" fmla="val 50000"/>
                <a:gd name="adj2" fmla="val 49349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4" name="AutoShape 18"/>
            <p:cNvSpPr>
              <a:spLocks noChangeArrowheads="1"/>
            </p:cNvSpPr>
            <p:nvPr/>
          </p:nvSpPr>
          <p:spPr bwMode="auto">
            <a:xfrm>
              <a:off x="2350964" y="5915025"/>
              <a:ext cx="304800" cy="601663"/>
            </a:xfrm>
            <a:prstGeom prst="downArrow">
              <a:avLst>
                <a:gd name="adj1" fmla="val 50000"/>
                <a:gd name="adj2" fmla="val 49349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22164" y="1116335"/>
            <a:ext cx="101712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Устойчивость микроорганизмов к УФ обеззараживанию</a:t>
            </a:r>
          </a:p>
          <a:p>
            <a:pPr algn="ctr" eaLnBrk="1" hangingPunct="1"/>
            <a:r>
              <a:rPr lang="ru-RU" altLang="ru-RU" sz="1800" b="1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altLang="ru-RU" sz="1800" b="1" dirty="0" err="1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инактивация</a:t>
            </a:r>
            <a:r>
              <a:rPr lang="ru-RU" altLang="ru-RU" sz="1800" b="1" dirty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3-4 порядка 99,9 – 99,99%)</a:t>
            </a:r>
          </a:p>
        </p:txBody>
      </p:sp>
      <p:sp>
        <p:nvSpPr>
          <p:cNvPr id="20" name="Rectangle 132"/>
          <p:cNvSpPr>
            <a:spLocks noChangeArrowheads="1"/>
          </p:cNvSpPr>
          <p:nvPr/>
        </p:nvSpPr>
        <p:spPr bwMode="auto">
          <a:xfrm>
            <a:off x="148779" y="11113"/>
            <a:ext cx="5629969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306" tIns="52153" rIns="104306" bIns="52153" anchor="ctr"/>
          <a:lstStyle/>
          <a:p>
            <a:pPr algn="ctr" defTabSz="1042988"/>
            <a:r>
              <a:rPr lang="ru-RU" sz="1800" b="1" dirty="0" smtClean="0">
                <a:solidFill>
                  <a:srgbClr val="006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Необходимость правильных УФ-доз</a:t>
            </a:r>
            <a:endParaRPr lang="ru-RU" sz="1800" b="1" dirty="0">
              <a:solidFill>
                <a:srgbClr val="006E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4978</TotalTime>
  <Words>409</Words>
  <Application>Microsoft Office PowerPoint</Application>
  <PresentationFormat>Произвольный</PresentationFormat>
  <Paragraphs>101</Paragraphs>
  <Slides>20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2_Оформление по умолчанию</vt:lpstr>
      <vt:lpstr>Фотография Photo Editor</vt:lpstr>
      <vt:lpstr>ОПЫТ РЕАЛИЗАЦИИ МЕРОПРИЯТИЙ ПО ПОВЫШЕНИЮ БАРЬЕРНЫХ ФУНКЦИЙ ВОДОПРОВОДОВ В ЧРЕЗВЫЧАЙНЫХ СИТУАЦИЯХ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nosova</dc:creator>
  <cp:lastModifiedBy>Попов Геннадий Андреевич</cp:lastModifiedBy>
  <cp:revision>496</cp:revision>
  <cp:lastPrinted>2023-02-14T07:36:32Z</cp:lastPrinted>
  <dcterms:created xsi:type="dcterms:W3CDTF">2012-08-01T05:44:51Z</dcterms:created>
  <dcterms:modified xsi:type="dcterms:W3CDTF">2023-02-14T08:00:10Z</dcterms:modified>
</cp:coreProperties>
</file>