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maps.nso.ru/Cogis_test2/WaterWel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электронная </a:t>
            </a:r>
            <a:r>
              <a:rPr lang="ru-RU" sz="3600" dirty="0" smtClean="0"/>
              <a:t>карта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«Зонирования территории Новосибирской области по глубине водоносных слоев и качеству подземных вод»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целью формирования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926912"/>
            <a:ext cx="10363826" cy="386428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С целью формирования единой базы объектов подземных водозаборов и объектов подготовки на территории Новосибирской области по поручению Губернатора Новосибирской области Травникова А. А. министерством цифрового развития и связи Новосибирской области совместно с ГКУ НСО «Проектная дирекция МинЖКХиЭ НСО» была разработана электронная карта «Зонирования территории Новосибирской области по глубине водоносных слоев и качеству подземных вод» (далее </a:t>
            </a:r>
            <a:r>
              <a:rPr lang="ru-RU" dirty="0" smtClean="0"/>
              <a:t>- </a:t>
            </a:r>
            <a:r>
              <a:rPr lang="ru-RU" b="1" dirty="0" smtClean="0"/>
              <a:t>Интерактивная </a:t>
            </a:r>
            <a:r>
              <a:rPr lang="ru-RU" b="1" dirty="0"/>
              <a:t>карта</a:t>
            </a:r>
            <a:r>
              <a:rPr lang="ru-RU" dirty="0"/>
              <a:t>).</a:t>
            </a:r>
          </a:p>
          <a:p>
            <a:pPr algn="just"/>
            <a:r>
              <a:rPr lang="ru-RU" b="1" dirty="0"/>
              <a:t>Интерактивная карта </a:t>
            </a:r>
            <a:r>
              <a:rPr lang="ru-RU" dirty="0"/>
              <a:t>– это электронная база, содержащая сведения о технических характеристиках существующих скважин и </a:t>
            </a:r>
            <a:r>
              <a:rPr lang="ru-RU" dirty="0" err="1"/>
              <a:t>водоподготовок</a:t>
            </a:r>
            <a:r>
              <a:rPr lang="ru-RU" dirty="0"/>
              <a:t>, подрядных организациях, проектно-сметной документации. </a:t>
            </a:r>
          </a:p>
        </p:txBody>
      </p:sp>
    </p:spTree>
    <p:extLst>
      <p:ext uri="{BB962C8B-B14F-4D97-AF65-F5344CB8AC3E}">
        <p14:creationId xmlns:p14="http://schemas.microsoft.com/office/powerpoint/2010/main" val="277786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3825" cy="101406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Интерактивная карта размещена в сети интернет ссылка </a:t>
            </a:r>
            <a:r>
              <a:rPr lang="ru-RU" sz="1600" u="sng" dirty="0">
                <a:hlinkClick r:id="rId2"/>
              </a:rPr>
              <a:t>https://maps.nso.ru/Cogis_test2/WaterWell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08882"/>
            <a:ext cx="10363826" cy="4382317"/>
          </a:xfrm>
        </p:spPr>
        <p:txBody>
          <a:bodyPr/>
          <a:lstStyle/>
          <a:p>
            <a:pPr algn="ctr"/>
            <a:r>
              <a:rPr lang="ru-RU" sz="1600" i="1" dirty="0"/>
              <a:t>На Интерактивную карту нанесены </a:t>
            </a:r>
            <a:r>
              <a:rPr lang="ru-RU" sz="1600" b="1" i="1" dirty="0"/>
              <a:t>«Зоны подземных вод» и «</a:t>
            </a:r>
            <a:r>
              <a:rPr lang="ru-RU" sz="1600" b="1" i="1" dirty="0" err="1"/>
              <a:t>Подзоны</a:t>
            </a:r>
            <a:r>
              <a:rPr lang="ru-RU" sz="1600" b="1" i="1" dirty="0"/>
              <a:t> подземных вод»</a:t>
            </a:r>
            <a:r>
              <a:rPr lang="ru-RU" sz="1600" i="1" dirty="0"/>
              <a:t>, что позволит специалистам определить глубину залегания и качество воды на территориях муниципальных образованиях</a:t>
            </a:r>
            <a:r>
              <a:rPr lang="ru-RU" sz="1600" i="1" dirty="0" smtClean="0"/>
              <a:t>.</a:t>
            </a:r>
            <a:endParaRPr lang="ru-RU" sz="1600" i="1" dirty="0"/>
          </a:p>
          <a:p>
            <a:endParaRPr lang="ru-RU" dirty="0"/>
          </a:p>
        </p:txBody>
      </p:sp>
      <p:grpSp>
        <p:nvGrpSpPr>
          <p:cNvPr id="4" name="object 2"/>
          <p:cNvGrpSpPr/>
          <p:nvPr/>
        </p:nvGrpSpPr>
        <p:grpSpPr>
          <a:xfrm>
            <a:off x="-245" y="2422942"/>
            <a:ext cx="20104705" cy="8746699"/>
            <a:chOff x="-245" y="2422942"/>
            <a:chExt cx="20104705" cy="8746699"/>
          </a:xfrm>
        </p:grpSpPr>
        <p:pic>
          <p:nvPicPr>
            <p:cNvPr id="5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204" y="2422942"/>
              <a:ext cx="7958812" cy="4374229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>
            <a:xfrm>
              <a:off x="5871570" y="10825482"/>
              <a:ext cx="14232890" cy="343535"/>
            </a:xfrm>
            <a:custGeom>
              <a:avLst/>
              <a:gdLst/>
              <a:ahLst/>
              <a:cxnLst/>
              <a:rect l="l" t="t" r="r" b="b"/>
              <a:pathLst>
                <a:path w="14232890" h="343534">
                  <a:moveTo>
                    <a:pt x="14232532" y="0"/>
                  </a:moveTo>
                  <a:lnTo>
                    <a:pt x="0" y="0"/>
                  </a:lnTo>
                  <a:lnTo>
                    <a:pt x="0" y="343460"/>
                  </a:lnTo>
                  <a:lnTo>
                    <a:pt x="14232532" y="343460"/>
                  </a:lnTo>
                  <a:lnTo>
                    <a:pt x="14232532" y="0"/>
                  </a:lnTo>
                  <a:close/>
                </a:path>
              </a:pathLst>
            </a:custGeom>
            <a:solidFill>
              <a:srgbClr val="F6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-245" y="10825471"/>
              <a:ext cx="6112510" cy="344170"/>
            </a:xfrm>
            <a:custGeom>
              <a:avLst/>
              <a:gdLst/>
              <a:ahLst/>
              <a:cxnLst/>
              <a:rect l="l" t="t" r="r" b="b"/>
              <a:pathLst>
                <a:path w="6112510" h="344170">
                  <a:moveTo>
                    <a:pt x="6112300" y="0"/>
                  </a:moveTo>
                  <a:lnTo>
                    <a:pt x="0" y="4105"/>
                  </a:lnTo>
                  <a:lnTo>
                    <a:pt x="0" y="340822"/>
                  </a:lnTo>
                  <a:lnTo>
                    <a:pt x="5906433" y="343720"/>
                  </a:lnTo>
                  <a:lnTo>
                    <a:pt x="6112300" y="0"/>
                  </a:lnTo>
                  <a:close/>
                </a:path>
              </a:pathLst>
            </a:custGeom>
            <a:solidFill>
              <a:srgbClr val="107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859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слоях: </a:t>
            </a:r>
            <a:r>
              <a:rPr lang="ru-RU" sz="2400" b="1" dirty="0"/>
              <a:t>«Скважины до 5 лет»</a:t>
            </a:r>
            <a:r>
              <a:rPr lang="ru-RU" sz="2400" dirty="0"/>
              <a:t> и </a:t>
            </a:r>
            <a:r>
              <a:rPr lang="ru-RU" sz="2400" b="1" dirty="0"/>
              <a:t>«Скважины старше 5 лет» </a:t>
            </a:r>
            <a:r>
              <a:rPr lang="ru-RU" sz="2400" dirty="0"/>
              <a:t>содержится общая информация о скважинах (населенный пункт, номер скважины, дебет, глубина, дата бурения и т.д.).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02479" y="2032872"/>
            <a:ext cx="5470702" cy="406574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73181" y="2062851"/>
            <a:ext cx="5066030" cy="40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6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 слое </a:t>
            </a:r>
            <a:r>
              <a:rPr lang="ru-RU" sz="2400" b="1" dirty="0"/>
              <a:t>«Скважины до 5 лет»</a:t>
            </a:r>
            <a:r>
              <a:rPr lang="ru-RU" sz="2400" dirty="0"/>
              <a:t> кроме информации о технологических параметрах скважин, систем водоподготовки, ещё приложена проектно-сметная документация, что позволит специалистам органов местного самоуправления: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028948"/>
            <a:ext cx="10363826" cy="3762251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при планировании строительства определить технические характеристики скважин, подобрать проекты, посмотреть какие подрядные организации осуществляли строительство того или иного объекта</a:t>
            </a:r>
            <a:r>
              <a:rPr lang="ru-RU" i="1" dirty="0" smtClean="0"/>
              <a:t>.</a:t>
            </a:r>
            <a:endParaRPr lang="en-US" i="1" dirty="0" smtClean="0"/>
          </a:p>
          <a:p>
            <a:r>
              <a:rPr lang="ru-RU" i="1" dirty="0" smtClean="0"/>
              <a:t>при </a:t>
            </a:r>
            <a:r>
              <a:rPr lang="ru-RU" i="1" dirty="0"/>
              <a:t>возникновение чрезвычайных ситуаций (выход из строя скважины) в кратчайшие сроки подобрать по сходным характеристикам проект-аналог планируемого к строительству объекта</a:t>
            </a:r>
            <a:r>
              <a:rPr lang="ru-RU" i="1" dirty="0" smtClean="0"/>
              <a:t>;</a:t>
            </a:r>
            <a:endParaRPr lang="en-US" i="1" dirty="0" smtClean="0"/>
          </a:p>
          <a:p>
            <a:r>
              <a:rPr lang="ru-RU" i="1" dirty="0" smtClean="0"/>
              <a:t>иметь </a:t>
            </a:r>
            <a:r>
              <a:rPr lang="ru-RU" i="1" dirty="0"/>
              <a:t>представление о ценовой политики при проектировании и строительстве, а также возможность выполнить предварительный расчет стоимости строительно-монтажных работ в соответствии с Приказом МИНСТРОЯ РФ от 23.12.2019 № 841/пр.</a:t>
            </a:r>
          </a:p>
        </p:txBody>
      </p:sp>
    </p:spTree>
    <p:extLst>
      <p:ext uri="{BB962C8B-B14F-4D97-AF65-F5344CB8AC3E}">
        <p14:creationId xmlns:p14="http://schemas.microsoft.com/office/powerpoint/2010/main" val="83954447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238</TotalTime>
  <Words>293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Tw Cen MT</vt:lpstr>
      <vt:lpstr>Капля</vt:lpstr>
      <vt:lpstr>электронная карта  «Зонирования территории Новосибирской области по глубине водоносных слоев и качеству подземных вод» </vt:lpstr>
      <vt:lpstr>целью формирования</vt:lpstr>
      <vt:lpstr>Интерактивная карта размещена в сети интернет ссылка https://maps.nso.ru/Cogis_test2/WaterWell </vt:lpstr>
      <vt:lpstr>В слоях: «Скважины до 5 лет» и «Скважины старше 5 лет» содержится общая информация о скважинах (населенный пункт, номер скважины, дебет, глубина, дата бурения и т.д.). </vt:lpstr>
      <vt:lpstr>В слое «Скважины до 5 лет» кроме информации о технологических параметрах скважин, систем водоподготовки, ещё приложена проектно-сметная документация, что позволит специалистам органов местного самоуправления: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карта  «Зонирования территории Новосибирской области по глубине водоносных слоев и качеству подземных вод» </dc:title>
  <dc:creator>Маньковская Александра Геннадьевна</dc:creator>
  <cp:lastModifiedBy>Маньковская Александра Геннадьевна</cp:lastModifiedBy>
  <cp:revision>8</cp:revision>
  <dcterms:created xsi:type="dcterms:W3CDTF">2023-03-29T05:51:40Z</dcterms:created>
  <dcterms:modified xsi:type="dcterms:W3CDTF">2023-03-29T09:49:40Z</dcterms:modified>
</cp:coreProperties>
</file>